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7"/>
  </p:notesMasterIdLst>
  <p:sldIdLst>
    <p:sldId id="256" r:id="rId2"/>
    <p:sldId id="257" r:id="rId3"/>
    <p:sldId id="258" r:id="rId4"/>
    <p:sldId id="267" r:id="rId5"/>
    <p:sldId id="268" r:id="rId6"/>
    <p:sldId id="269" r:id="rId7"/>
    <p:sldId id="259" r:id="rId8"/>
    <p:sldId id="270" r:id="rId9"/>
    <p:sldId id="278" r:id="rId10"/>
    <p:sldId id="263" r:id="rId11"/>
    <p:sldId id="279" r:id="rId12"/>
    <p:sldId id="274" r:id="rId13"/>
    <p:sldId id="275" r:id="rId14"/>
    <p:sldId id="283" r:id="rId15"/>
    <p:sldId id="264" r:id="rId16"/>
    <p:sldId id="261" r:id="rId17"/>
    <p:sldId id="262" r:id="rId18"/>
    <p:sldId id="281" r:id="rId19"/>
    <p:sldId id="277" r:id="rId20"/>
    <p:sldId id="284" r:id="rId21"/>
    <p:sldId id="285" r:id="rId22"/>
    <p:sldId id="324" r:id="rId23"/>
    <p:sldId id="325" r:id="rId24"/>
    <p:sldId id="271" r:id="rId25"/>
    <p:sldId id="266" r:id="rId26"/>
    <p:sldId id="272" r:id="rId27"/>
    <p:sldId id="306" r:id="rId28"/>
    <p:sldId id="265" r:id="rId29"/>
    <p:sldId id="273" r:id="rId30"/>
    <p:sldId id="305" r:id="rId31"/>
    <p:sldId id="307" r:id="rId32"/>
    <p:sldId id="260" r:id="rId33"/>
    <p:sldId id="319" r:id="rId34"/>
    <p:sldId id="320" r:id="rId35"/>
    <p:sldId id="302" r:id="rId36"/>
    <p:sldId id="286" r:id="rId37"/>
    <p:sldId id="287" r:id="rId38"/>
    <p:sldId id="276" r:id="rId39"/>
    <p:sldId id="304" r:id="rId40"/>
    <p:sldId id="309" r:id="rId41"/>
    <p:sldId id="291" r:id="rId42"/>
    <p:sldId id="313" r:id="rId43"/>
    <p:sldId id="289" r:id="rId44"/>
    <p:sldId id="280" r:id="rId45"/>
    <p:sldId id="282" r:id="rId46"/>
    <p:sldId id="303" r:id="rId47"/>
    <p:sldId id="294" r:id="rId48"/>
    <p:sldId id="296" r:id="rId49"/>
    <p:sldId id="297" r:id="rId50"/>
    <p:sldId id="295" r:id="rId51"/>
    <p:sldId id="301" r:id="rId52"/>
    <p:sldId id="312" r:id="rId53"/>
    <p:sldId id="290" r:id="rId54"/>
    <p:sldId id="292" r:id="rId55"/>
    <p:sldId id="293" r:id="rId56"/>
    <p:sldId id="300" r:id="rId57"/>
    <p:sldId id="308" r:id="rId58"/>
    <p:sldId id="317" r:id="rId59"/>
    <p:sldId id="310" r:id="rId60"/>
    <p:sldId id="314" r:id="rId61"/>
    <p:sldId id="315" r:id="rId62"/>
    <p:sldId id="316" r:id="rId63"/>
    <p:sldId id="335" r:id="rId64"/>
    <p:sldId id="321" r:id="rId65"/>
    <p:sldId id="311" r:id="rId66"/>
    <p:sldId id="318" r:id="rId67"/>
    <p:sldId id="322" r:id="rId68"/>
    <p:sldId id="323" r:id="rId69"/>
    <p:sldId id="327" r:id="rId70"/>
    <p:sldId id="329" r:id="rId71"/>
    <p:sldId id="331" r:id="rId72"/>
    <p:sldId id="330" r:id="rId73"/>
    <p:sldId id="333" r:id="rId74"/>
    <p:sldId id="332" r:id="rId75"/>
    <p:sldId id="334" r:id="rId76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99FF"/>
    <a:srgbClr val="CCECFF"/>
    <a:srgbClr val="FF9933"/>
    <a:srgbClr val="FFCC00"/>
    <a:srgbClr val="336699"/>
    <a:srgbClr val="CD8433"/>
    <a:srgbClr val="CC99FF"/>
    <a:srgbClr val="FF9900"/>
    <a:srgbClr val="3B7DC5"/>
    <a:srgbClr val="2298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190" autoAdjust="0"/>
    <p:restoredTop sz="94676" autoAdjust="0"/>
  </p:normalViewPr>
  <p:slideViewPr>
    <p:cSldViewPr>
      <p:cViewPr varScale="1">
        <p:scale>
          <a:sx n="57" d="100"/>
          <a:sy n="57" d="100"/>
        </p:scale>
        <p:origin x="-850" y="-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536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417D4B-E73C-4908-8D52-BA2DB55CCA0C}" type="datetimeFigureOut">
              <a:rPr lang="it-IT" smtClean="0"/>
              <a:t>08/02/2020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B61BED-C5B4-4A4D-871D-41FD51D91AC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46953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08/02/2020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08/02/2020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08/02/2020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08/02/2020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08/02/2020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08/02/2020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08/02/2020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08/02/2020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08/02/2020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08/02/2020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08/02/2020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9D355-16BD-4E45-BD9A-5EA878CF7CBD}" type="datetimeFigureOut">
              <a:rPr lang="it-IT" smtClean="0"/>
              <a:t>08/02/2020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10" Type="http://schemas.openxmlformats.org/officeDocument/2006/relationships/image" Target="../media/image66.png"/><Relationship Id="rId4" Type="http://schemas.openxmlformats.org/officeDocument/2006/relationships/image" Target="../media/image60.jpeg"/><Relationship Id="rId9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.pn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6.pn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gif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gif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121.gif"/><Relationship Id="rId4" Type="http://schemas.openxmlformats.org/officeDocument/2006/relationships/image" Target="../media/image12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5.gi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png"/><Relationship Id="rId5" Type="http://schemas.openxmlformats.org/officeDocument/2006/relationships/image" Target="../media/image168.png"/><Relationship Id="rId4" Type="http://schemas.openxmlformats.org/officeDocument/2006/relationships/image" Target="../media/image167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2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gif"/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9" Type="http://schemas.openxmlformats.org/officeDocument/2006/relationships/image" Target="../media/image38.gi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eg"/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9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eg"/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4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gif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493204" y="1988840"/>
            <a:ext cx="8229600" cy="1385205"/>
          </a:xfrm>
        </p:spPr>
        <p:txBody>
          <a:bodyPr>
            <a:normAutofit fontScale="90000"/>
          </a:bodyPr>
          <a:lstStyle/>
          <a:p>
            <a:r>
              <a:rPr lang="it-IT" b="1" dirty="0">
                <a:solidFill>
                  <a:srgbClr val="002060"/>
                </a:solidFill>
                <a:latin typeface="French Script MT" pitchFamily="66" charset="0"/>
              </a:rPr>
              <a:t>Attività primo quadrimestre</a:t>
            </a:r>
            <a:br>
              <a:rPr lang="it-IT" b="1" dirty="0">
                <a:solidFill>
                  <a:srgbClr val="002060"/>
                </a:solidFill>
                <a:latin typeface="French Script MT" pitchFamily="66" charset="0"/>
              </a:rPr>
            </a:br>
            <a:r>
              <a:rPr lang="it-IT" b="1" dirty="0">
                <a:solidFill>
                  <a:srgbClr val="002060"/>
                </a:solidFill>
                <a:latin typeface="French Script MT" pitchFamily="66" charset="0"/>
              </a:rPr>
              <a:t>Scuola Primaria Sorrenti</a:t>
            </a:r>
            <a:br>
              <a:rPr lang="it-IT" b="1" dirty="0">
                <a:solidFill>
                  <a:srgbClr val="002060"/>
                </a:solidFill>
                <a:latin typeface="French Script MT" pitchFamily="66" charset="0"/>
              </a:rPr>
            </a:br>
            <a:r>
              <a:rPr lang="it-IT" b="1" dirty="0" err="1">
                <a:solidFill>
                  <a:srgbClr val="002060"/>
                </a:solidFill>
                <a:latin typeface="French Script MT" pitchFamily="66" charset="0"/>
              </a:rPr>
              <a:t>a.s.</a:t>
            </a:r>
            <a:r>
              <a:rPr lang="it-IT" b="1" dirty="0">
                <a:solidFill>
                  <a:srgbClr val="002060"/>
                </a:solidFill>
                <a:latin typeface="French Script MT" pitchFamily="66" charset="0"/>
              </a:rPr>
              <a:t> </a:t>
            </a:r>
            <a:r>
              <a:rPr lang="it-IT" b="1" dirty="0" smtClean="0">
                <a:solidFill>
                  <a:srgbClr val="002060"/>
                </a:solidFill>
                <a:latin typeface="French Script MT" pitchFamily="66" charset="0"/>
              </a:rPr>
              <a:t>2019-2020</a:t>
            </a:r>
            <a:endParaRPr lang="it-IT" b="1" dirty="0">
              <a:latin typeface="French Script MT" pitchFamily="66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5182" y="116632"/>
            <a:ext cx="8496944" cy="17193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utente\AppData\Local\Microsoft\Windows\Temporary Internet Files\Content.IE5\FDON3N75\primo-giorno-di-scuola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8145" y="3645024"/>
            <a:ext cx="5976664" cy="30568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he fantastica storia  la vita Base Karaoke Antonello Venditt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00009" y="47971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094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6000">
        <p:circle/>
      </p:transition>
    </mc:Choice>
    <mc:Fallback xmlns="">
      <p:transition spd="slow" advClick="0" advTm="6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250"/>
                            </p:stCondLst>
                            <p:childTnLst>
                              <p:par>
                                <p:cTn id="13" presetID="26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25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2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122912" cy="994122"/>
          </a:xfrm>
        </p:spPr>
        <p:txBody>
          <a:bodyPr>
            <a:noAutofit/>
          </a:bodyPr>
          <a:lstStyle/>
          <a:p>
            <a:r>
              <a:rPr lang="it-IT" b="1" dirty="0" smtClean="0">
                <a:solidFill>
                  <a:srgbClr val="002060"/>
                </a:solidFill>
                <a:latin typeface="French Script MT" pitchFamily="66" charset="0"/>
              </a:rPr>
              <a:t>Si vendemmia…</a:t>
            </a:r>
            <a:br>
              <a:rPr lang="it-IT" b="1" dirty="0" smtClean="0">
                <a:solidFill>
                  <a:srgbClr val="002060"/>
                </a:solidFill>
                <a:latin typeface="French Script MT" pitchFamily="66" charset="0"/>
              </a:rPr>
            </a:br>
            <a:r>
              <a:rPr lang="it-IT" b="1" dirty="0" smtClean="0">
                <a:solidFill>
                  <a:srgbClr val="002060"/>
                </a:solidFill>
                <a:latin typeface="French Script MT" pitchFamily="66" charset="0"/>
              </a:rPr>
              <a:t>classe seconda</a:t>
            </a:r>
            <a:endParaRPr lang="it-IT" b="1" dirty="0">
              <a:solidFill>
                <a:srgbClr val="002060"/>
              </a:solidFill>
              <a:latin typeface="French Script MT" pitchFamily="66" charset="0"/>
            </a:endParaRPr>
          </a:p>
        </p:txBody>
      </p:sp>
      <p:pic>
        <p:nvPicPr>
          <p:cNvPr id="4098" name="Picture 2" descr="C:\Users\utente\Desktop\FOTO SORRENTI 19-20\2 SECONDA\si vendemmia in classe\08bd13f1-47a0-463a-acea-8bbd82368baa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4852529"/>
            <a:ext cx="3312368" cy="18652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tente\Desktop\FOTO SORRENTI 19-20\2 SECONDA\si vendemmia in classe\6651aa15-b660-481d-93cb-42a7d36add38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4088" y="4818388"/>
            <a:ext cx="3384376" cy="1905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tente\Desktop\FOTO SORRENTI 19-20\2 SECONDA\si vendemmia in classe\dc931dfb-02ce-4695-a39b-9d7751254278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408212"/>
            <a:ext cx="5626373" cy="316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utente\AppData\Local\Microsoft\Windows\Temporary Internet Files\Content.IE5\JWQQM1BB\grape_PNG2983[1]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37385" y="582264"/>
            <a:ext cx="4627103" cy="450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202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6000">
        <p:checker/>
      </p:transition>
    </mc:Choice>
    <mc:Fallback xmlns="">
      <p:transition spd="slow" advClick="0" advTm="6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it-IT" b="1" dirty="0">
                <a:solidFill>
                  <a:srgbClr val="003300"/>
                </a:solidFill>
                <a:latin typeface="French Script MT" pitchFamily="66" charset="0"/>
              </a:rPr>
              <a:t>Laboratorio artistico-creativo   classe terza</a:t>
            </a:r>
            <a:endParaRPr lang="it-IT" dirty="0">
              <a:solidFill>
                <a:srgbClr val="003300"/>
              </a:solidFill>
            </a:endParaRPr>
          </a:p>
        </p:txBody>
      </p:sp>
      <p:pic>
        <p:nvPicPr>
          <p:cNvPr id="4098" name="Picture 2" descr="C:\Users\utente\Desktop\FOTO SORRENTI 19-20\3 TERZA\portafoto pasta\43136496-048e-41c6-85ac-c24a8de74d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7704" y="1097359"/>
            <a:ext cx="5745879" cy="574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utente\AppData\Local\Microsoft\Windows\Temporary Internet Files\Content.IE5\JWQQM1BB\infanzia1[1]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587943">
            <a:off x="124134" y="1991909"/>
            <a:ext cx="2206101" cy="13463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108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6000">
        <p14:pan dir="u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it-IT" b="1" dirty="0" smtClean="0">
                <a:solidFill>
                  <a:srgbClr val="C00000"/>
                </a:solidFill>
                <a:latin typeface="French Script MT" pitchFamily="66" charset="0"/>
              </a:rPr>
              <a:t>Laboratorio artistico-creativo   classe quarta B</a:t>
            </a:r>
            <a:endParaRPr lang="it-IT" b="1" dirty="0">
              <a:solidFill>
                <a:srgbClr val="C00000"/>
              </a:solidFill>
              <a:latin typeface="French Script MT" pitchFamily="66" charset="0"/>
            </a:endParaRPr>
          </a:p>
        </p:txBody>
      </p:sp>
      <p:pic>
        <p:nvPicPr>
          <p:cNvPr id="1026" name="Picture 2" descr="C:\Users\utente\Desktop\FOTO SORRENTI 19-20\4 QUARTE\lab art crea decoriamo le pietre\7d29b72a-d26e-4635-8f86-1ac3b313db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222" y="1124744"/>
            <a:ext cx="5733256" cy="573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utente\AppData\Local\Microsoft\Windows\Temporary Internet Files\Content.IE5\6ZFBJ6QZ\Colouring_pencils[1]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75091">
            <a:off x="7256174" y="2547601"/>
            <a:ext cx="1649114" cy="10994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utente\AppData\Local\Microsoft\Windows\Temporary Internet Files\Content.IE5\6ZFBJ6QZ\Colouring_pencils[1]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194517">
            <a:off x="57344" y="4180978"/>
            <a:ext cx="1649114" cy="10994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09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6000">
        <p14:flip dir="r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75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it-IT" b="1" dirty="0" smtClean="0">
                <a:solidFill>
                  <a:srgbClr val="002060"/>
                </a:solidFill>
                <a:latin typeface="French Script MT" pitchFamily="66" charset="0"/>
              </a:rPr>
              <a:t>Laboratorio artistico-creativo «festa dei nonni» </a:t>
            </a:r>
            <a:br>
              <a:rPr lang="it-IT" b="1" dirty="0" smtClean="0">
                <a:solidFill>
                  <a:srgbClr val="002060"/>
                </a:solidFill>
                <a:latin typeface="French Script MT" pitchFamily="66" charset="0"/>
              </a:rPr>
            </a:br>
            <a:r>
              <a:rPr lang="it-IT" b="1" dirty="0" smtClean="0">
                <a:solidFill>
                  <a:srgbClr val="002060"/>
                </a:solidFill>
                <a:latin typeface="French Script MT" pitchFamily="66" charset="0"/>
              </a:rPr>
              <a:t>classe quarta B</a:t>
            </a:r>
            <a:endParaRPr lang="it-IT" b="1" dirty="0">
              <a:solidFill>
                <a:srgbClr val="002060"/>
              </a:solidFill>
              <a:latin typeface="French Script MT" pitchFamily="66" charset="0"/>
            </a:endParaRPr>
          </a:p>
        </p:txBody>
      </p:sp>
      <p:pic>
        <p:nvPicPr>
          <p:cNvPr id="4098" name="Picture 2" descr="C:\Users\utente\Desktop\FOTO SORRENTI 19-20\4 QUARTE\festa dei nonni\52f9109a-01d5-48db-8967-cad5cab4e8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1394201"/>
            <a:ext cx="5455866" cy="5455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tente\AppData\Local\Microsoft\Windows\Temporary Internet Files\Content.IE5\JWQQM1BB\www.scuola-da-colorare.it screen capture 2012-9-29-17-52-35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4584" y="2204864"/>
            <a:ext cx="2705100" cy="22936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40230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6000">
        <p:checker/>
      </p:transition>
    </mc:Choice>
    <mc:Fallback xmlns="">
      <p:transition spd="slow" advClick="0" advTm="6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1245"/>
          </a:xfrm>
        </p:spPr>
        <p:txBody>
          <a:bodyPr/>
          <a:lstStyle/>
          <a:p>
            <a:r>
              <a:rPr lang="it-IT" b="1" dirty="0">
                <a:solidFill>
                  <a:srgbClr val="0070C0"/>
                </a:solidFill>
                <a:latin typeface="French Script MT" pitchFamily="66" charset="0"/>
              </a:rPr>
              <a:t>Laboratorio artistico-creativo   classe quarta B</a:t>
            </a:r>
            <a:endParaRPr lang="it-IT" dirty="0">
              <a:solidFill>
                <a:srgbClr val="0070C0"/>
              </a:solidFill>
            </a:endParaRPr>
          </a:p>
        </p:txBody>
      </p:sp>
      <p:pic>
        <p:nvPicPr>
          <p:cNvPr id="8194" name="Picture 2" descr="C:\Users\utente\Desktop\FOTO SORRENTI 19-20\4 QUARTE\portafoto\f318daaf-9bb1-4567-be3f-34f7120fbed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737" y="1201729"/>
            <a:ext cx="5616430" cy="5616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utente\AppData\Local\Microsoft\Windows\Temporary Internet Files\Content.IE5\6ZFBJ6QZ\pencil-1953051_640[1]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178580" flipV="1">
            <a:off x="6977816" y="2671845"/>
            <a:ext cx="1673835" cy="1679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9352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6000">
        <p14:flash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296144"/>
          </a:xfrm>
        </p:spPr>
        <p:txBody>
          <a:bodyPr>
            <a:normAutofit fontScale="90000"/>
          </a:bodyPr>
          <a:lstStyle/>
          <a:p>
            <a:r>
              <a:rPr lang="it-IT" b="1" dirty="0">
                <a:solidFill>
                  <a:srgbClr val="002060"/>
                </a:solidFill>
                <a:latin typeface="French Script MT" pitchFamily="66" charset="0"/>
              </a:rPr>
              <a:t>Laboratorio </a:t>
            </a:r>
            <a:r>
              <a:rPr lang="it-IT" b="1" dirty="0" smtClean="0">
                <a:solidFill>
                  <a:srgbClr val="002060"/>
                </a:solidFill>
                <a:latin typeface="French Script MT" pitchFamily="66" charset="0"/>
              </a:rPr>
              <a:t>artistico-creativo  </a:t>
            </a:r>
            <a:br>
              <a:rPr lang="it-IT" b="1" dirty="0" smtClean="0">
                <a:solidFill>
                  <a:srgbClr val="002060"/>
                </a:solidFill>
                <a:latin typeface="French Script MT" pitchFamily="66" charset="0"/>
              </a:rPr>
            </a:br>
            <a:r>
              <a:rPr lang="it-IT" b="1" dirty="0">
                <a:solidFill>
                  <a:srgbClr val="002060"/>
                </a:solidFill>
                <a:latin typeface="French Script MT" pitchFamily="66" charset="0"/>
              </a:rPr>
              <a:t>classi </a:t>
            </a:r>
            <a:r>
              <a:rPr lang="it-IT" b="1" dirty="0" smtClean="0">
                <a:solidFill>
                  <a:srgbClr val="002060"/>
                </a:solidFill>
                <a:latin typeface="French Script MT" pitchFamily="66" charset="0"/>
              </a:rPr>
              <a:t>quinte  «</a:t>
            </a:r>
            <a:r>
              <a:rPr lang="it-IT" b="1" dirty="0">
                <a:solidFill>
                  <a:srgbClr val="002060"/>
                </a:solidFill>
                <a:latin typeface="French Script MT" pitchFamily="66" charset="0"/>
              </a:rPr>
              <a:t>festa dei nonni»</a:t>
            </a:r>
            <a:br>
              <a:rPr lang="it-IT" b="1" dirty="0">
                <a:solidFill>
                  <a:srgbClr val="002060"/>
                </a:solidFill>
                <a:latin typeface="French Script MT" pitchFamily="66" charset="0"/>
              </a:rPr>
            </a:br>
            <a:endParaRPr lang="it-IT" b="1" dirty="0">
              <a:solidFill>
                <a:srgbClr val="002060"/>
              </a:solidFill>
              <a:latin typeface="French Script MT" pitchFamily="66" charset="0"/>
            </a:endParaRPr>
          </a:p>
        </p:txBody>
      </p:sp>
      <p:pic>
        <p:nvPicPr>
          <p:cNvPr id="5122" name="Picture 2" descr="C:\Users\utente\Desktop\FOTO SORRENTI 19-20\5 QUINTE\Festa dei nonni\0afe3c97-f3b3-4d47-bc0b-cbd3c5c22367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1916832"/>
            <a:ext cx="1481142" cy="19748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tente\Desktop\FOTO SORRENTI 19-20\5 QUINTE\Festa dei nonni\4f4d9b10-64b5-4e61-9e84-55f200b918c4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9792" y="1678911"/>
            <a:ext cx="3744416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utente\Desktop\FOTO SORRENTI 19-20\5 QUINTE\Festa dei nonni\f4c74eff-4f11-4608-b41f-e864bf79dc1b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600" y="4445659"/>
            <a:ext cx="1512168" cy="2016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utente\Desktop\FOTO SORRENTI 19-20\5 QUINTE\Festa dei nonni\7230f787-65ae-4b15-8329-6a8fdf6fb671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4785" y="1881556"/>
            <a:ext cx="1534055" cy="20454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utente\Desktop\FOTO SORRENTI 19-20\5 QUINTE\Festa dei nonni\b95779fe-43d9-40f3-8492-8f6f7d110e34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9792" y="4775255"/>
            <a:ext cx="1296144" cy="1728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Users\utente\Desktop\FOTO SORRENTI 19-20\5 QUINTE\Festa dei nonni\963565e7-904f-48ba-a173-3c2091187e0b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34808" y="4725028"/>
            <a:ext cx="1309400" cy="17458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C:\Users\utente\Desktop\FOTO SORRENTI 19-20\5 QUINTE\Festa dei nonni\8a20687e-b287-47e7-af06-701a1f289852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12499" y="4487223"/>
            <a:ext cx="1487754" cy="1983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 descr="C:\Users\utente\AppData\Local\Microsoft\Windows\Temporary Internet Files\Content.IE5\JWQQM1BB\www.scuola-da-colorare.it screen capture 2012-9-29-17-52-35[1].pn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5191" y="476237"/>
            <a:ext cx="1393985" cy="11819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1" name="Picture 11" descr="C:\Users\utente\AppData\Local\Microsoft\Windows\Temporary Internet Files\Content.IE5\JWQQM1BB\www.scuola-da-colorare.it screen capture 2012-9-29-17-52-35[1].pn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21618" y="476237"/>
            <a:ext cx="1308802" cy="11097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68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14:window dir="vert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b="1" dirty="0">
                <a:solidFill>
                  <a:srgbClr val="002060"/>
                </a:solidFill>
                <a:latin typeface="French Script MT" pitchFamily="66" charset="0"/>
              </a:rPr>
              <a:t>Realizzazione di un </a:t>
            </a:r>
            <a:r>
              <a:rPr lang="it-IT" b="1" dirty="0" err="1">
                <a:solidFill>
                  <a:srgbClr val="002060"/>
                </a:solidFill>
                <a:latin typeface="French Script MT" pitchFamily="66" charset="0"/>
              </a:rPr>
              <a:t>lapbook</a:t>
            </a:r>
            <a:r>
              <a:rPr lang="it-IT" b="1" dirty="0">
                <a:solidFill>
                  <a:srgbClr val="002060"/>
                </a:solidFill>
                <a:latin typeface="French Script MT" pitchFamily="66" charset="0"/>
              </a:rPr>
              <a:t> </a:t>
            </a:r>
            <a:r>
              <a:rPr lang="it-IT" b="1" dirty="0" smtClean="0">
                <a:solidFill>
                  <a:srgbClr val="002060"/>
                </a:solidFill>
                <a:latin typeface="French Script MT" pitchFamily="66" charset="0"/>
              </a:rPr>
              <a:t>sull’autunno</a:t>
            </a:r>
            <a:r>
              <a:rPr lang="it-IT" b="1" dirty="0">
                <a:solidFill>
                  <a:srgbClr val="002060"/>
                </a:solidFill>
                <a:latin typeface="French Script MT" pitchFamily="66" charset="0"/>
              </a:rPr>
              <a:t/>
            </a:r>
            <a:br>
              <a:rPr lang="it-IT" b="1" dirty="0">
                <a:solidFill>
                  <a:srgbClr val="002060"/>
                </a:solidFill>
                <a:latin typeface="French Script MT" pitchFamily="66" charset="0"/>
              </a:rPr>
            </a:br>
            <a:r>
              <a:rPr lang="it-IT" b="1" dirty="0" smtClean="0">
                <a:solidFill>
                  <a:srgbClr val="002060"/>
                </a:solidFill>
                <a:latin typeface="French Script MT" pitchFamily="66" charset="0"/>
              </a:rPr>
              <a:t>classe seconda</a:t>
            </a:r>
            <a:endParaRPr lang="it-IT" b="1" dirty="0">
              <a:solidFill>
                <a:srgbClr val="002060"/>
              </a:solidFill>
              <a:latin typeface="French Script MT" pitchFamily="66" charset="0"/>
            </a:endParaRPr>
          </a:p>
        </p:txBody>
      </p:sp>
      <p:pic>
        <p:nvPicPr>
          <p:cNvPr id="2050" name="Picture 2" descr="C:\Users\utente\Desktop\FOTO SORRENTI 19-20\2 SECONDA\lapbook sull'autunno\3a95facd-3b7a-47bf-aa8c-afd953350f1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1" y="1559577"/>
            <a:ext cx="4603397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tente\Desktop\FOTO SORRENTI 19-20\2 SECONDA\lapbook sull'autunno\5ce3df17-8405-4786-816c-9041f7ee7954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7864" y="4509120"/>
            <a:ext cx="3240360" cy="18247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tente\Desktop\FOTO SORRENTI 19-20\2 SECONDA\lapbook sull'autunno\6b584550-b9a3-417e-b5ae-e32eb98cf622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5844373" y="3131334"/>
            <a:ext cx="4064628" cy="22888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tente\Desktop\FOTO SORRENTI 19-20\2 SECONDA\lapbook sull'autunno\8d26507c-9579-43de-b609-d91c4c906fc4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1" y="4550730"/>
            <a:ext cx="3120737" cy="17573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utente\AppData\Local\Microsoft\Windows\Temporary Internet Files\Content.IE5\WL27HZCI\autumn-1768376_960_720[1]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32197" y="1559577"/>
            <a:ext cx="4958910" cy="330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0048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7000">
        <p14:doors dir="vert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5301208"/>
            <a:ext cx="8229600" cy="1440160"/>
          </a:xfrm>
        </p:spPr>
        <p:txBody>
          <a:bodyPr>
            <a:normAutofit/>
          </a:bodyPr>
          <a:lstStyle/>
          <a:p>
            <a:r>
              <a:rPr lang="it-IT" b="1" dirty="0">
                <a:solidFill>
                  <a:srgbClr val="002060"/>
                </a:solidFill>
                <a:latin typeface="French Script MT" pitchFamily="66" charset="0"/>
              </a:rPr>
              <a:t>Laboratorio </a:t>
            </a:r>
            <a:r>
              <a:rPr lang="it-IT" b="1" dirty="0" smtClean="0">
                <a:solidFill>
                  <a:srgbClr val="002060"/>
                </a:solidFill>
                <a:latin typeface="French Script MT" pitchFamily="66" charset="0"/>
              </a:rPr>
              <a:t>artistico-creativo (frottage)</a:t>
            </a:r>
            <a:r>
              <a:rPr lang="it-IT" b="1" dirty="0">
                <a:solidFill>
                  <a:srgbClr val="002060"/>
                </a:solidFill>
                <a:latin typeface="French Script MT" pitchFamily="66" charset="0"/>
              </a:rPr>
              <a:t/>
            </a:r>
            <a:br>
              <a:rPr lang="it-IT" b="1" dirty="0">
                <a:solidFill>
                  <a:srgbClr val="002060"/>
                </a:solidFill>
                <a:latin typeface="French Script MT" pitchFamily="66" charset="0"/>
              </a:rPr>
            </a:br>
            <a:r>
              <a:rPr lang="it-IT" b="1" dirty="0" smtClean="0">
                <a:solidFill>
                  <a:srgbClr val="002060"/>
                </a:solidFill>
                <a:latin typeface="French Script MT" pitchFamily="66" charset="0"/>
              </a:rPr>
              <a:t>classe 4 A</a:t>
            </a:r>
            <a:endParaRPr lang="it-IT" b="1" dirty="0">
              <a:solidFill>
                <a:srgbClr val="002060"/>
              </a:solidFill>
              <a:latin typeface="French Script MT" pitchFamily="66" charset="0"/>
            </a:endParaRPr>
          </a:p>
        </p:txBody>
      </p:sp>
      <p:pic>
        <p:nvPicPr>
          <p:cNvPr id="3074" name="Picture 2" descr="C:\Users\utente\Desktop\FOTO SORRENTI 19-20\4 QUARTE\4 A laboratorio  Riproduzione di foglie con la tecnica del frottage\1a5450e6-8bf7-4f72-b53f-3a34b658c3cd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627" y="2492896"/>
            <a:ext cx="2095109" cy="27934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tente\Desktop\FOTO SORRENTI 19-20\4 QUARTE\4 A laboratorio  Riproduzione di foglie con la tecnica del frottage\713828d4-38ee-40a5-89b2-866e60f7f73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9991" y="2492896"/>
            <a:ext cx="2104541" cy="28060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tente\Desktop\FOTO SORRENTI 19-20\4 QUARTE\4 A laboratorio  Riproduzione di foglie con la tecnica del frottage\4698775a-7291-4f8b-bdc7-f388af36afda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7730" y="2492896"/>
            <a:ext cx="2096748" cy="27956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utente\Desktop\FOTO SORRENTI 19-20\4 QUARTE\4 A laboratorio  Riproduzione di foglie con la tecnica del frottage\bcabcdee-2b14-492d-8f1a-b01a62beab60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59522" y="2492896"/>
            <a:ext cx="2104542" cy="28060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utente\AppData\Local\Microsoft\Windows\Temporary Internet Files\Content.IE5\WL27HZCI\background-2665807_960_720[1]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6003388"/>
      </p:ext>
    </p:extLst>
  </p:cSld>
  <p:clrMapOvr>
    <a:masterClrMapping/>
  </p:clrMapOvr>
  <p:transition spd="slow" advClick="0" advTm="6000">
    <p:wheel spokes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it-IT" b="1" dirty="0">
                <a:solidFill>
                  <a:srgbClr val="FFC000"/>
                </a:solidFill>
                <a:latin typeface="French Script MT" pitchFamily="66" charset="0"/>
              </a:rPr>
              <a:t>Laboratorio artistico-creativo   classe quarta </a:t>
            </a:r>
            <a:r>
              <a:rPr lang="it-IT" b="1" dirty="0" smtClean="0">
                <a:solidFill>
                  <a:srgbClr val="FFC000"/>
                </a:solidFill>
                <a:latin typeface="French Script MT" pitchFamily="66" charset="0"/>
              </a:rPr>
              <a:t>B</a:t>
            </a:r>
            <a:endParaRPr lang="it-IT" dirty="0"/>
          </a:p>
        </p:txBody>
      </p:sp>
      <p:pic>
        <p:nvPicPr>
          <p:cNvPr id="7170" name="Picture 2" descr="C:\Users\utente\Desktop\FOTO SORRENTI 19-20\4 QUARTE\fantasmini per halloween\1c7f4718-7f4c-484a-847f-919bd3ac3e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3768" y="1340768"/>
            <a:ext cx="5517232" cy="551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utente\AppData\Local\Microsoft\Windows\Temporary Internet Files\Content.IE5\6ZFBJ6QZ\halloween_PNG189[1]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657" y="1382332"/>
            <a:ext cx="2664296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5962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6000">
        <p:circle/>
      </p:transition>
    </mc:Choice>
    <mc:Fallback xmlns="">
      <p:transition spd="slow" advClick="0" advTm="6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it-IT" b="1" dirty="0" smtClean="0">
                <a:solidFill>
                  <a:srgbClr val="C00000"/>
                </a:solidFill>
                <a:latin typeface="French Script MT" pitchFamily="66" charset="0"/>
              </a:rPr>
              <a:t>Laboratorio artistico-creativo   classe terza</a:t>
            </a:r>
            <a:endParaRPr lang="it-IT" b="1" dirty="0">
              <a:solidFill>
                <a:srgbClr val="C00000"/>
              </a:solidFill>
              <a:latin typeface="French Script MT" pitchFamily="66" charset="0"/>
            </a:endParaRPr>
          </a:p>
        </p:txBody>
      </p:sp>
      <p:pic>
        <p:nvPicPr>
          <p:cNvPr id="2050" name="Picture 2" descr="C:\Users\utente\Desktop\FOTO SORRENTI 19-20\3 TERZA\fantasmini\69d83c14-3264-4c9e-aafd-2e5ec16d40c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1124744"/>
            <a:ext cx="5616624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tente\AppData\Local\Microsoft\Windows\Temporary Internet Files\Content.IE5\JWQQM1BB\zucca-fantasma[1].gif"/>
          <p:cNvPicPr>
            <a:picLocks noChangeAspect="1" noChangeArrowheads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0152" y="1988840"/>
            <a:ext cx="3073524" cy="3073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872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prism isContent="1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4000" b="1" dirty="0" smtClean="0">
                <a:solidFill>
                  <a:srgbClr val="002060"/>
                </a:solidFill>
                <a:latin typeface="French Script MT" pitchFamily="66" charset="0"/>
              </a:rPr>
              <a:t>16 </a:t>
            </a:r>
            <a:r>
              <a:rPr lang="it-IT" sz="4000" b="1" dirty="0">
                <a:solidFill>
                  <a:srgbClr val="002060"/>
                </a:solidFill>
                <a:latin typeface="French Script MT" pitchFamily="66" charset="0"/>
              </a:rPr>
              <a:t>settembre </a:t>
            </a:r>
            <a:r>
              <a:rPr lang="it-IT" sz="4000" b="1" dirty="0" smtClean="0">
                <a:solidFill>
                  <a:srgbClr val="002060"/>
                </a:solidFill>
                <a:latin typeface="French Script MT" pitchFamily="66" charset="0"/>
              </a:rPr>
              <a:t>2019</a:t>
            </a:r>
            <a:r>
              <a:rPr lang="it-IT" sz="4000" b="1" dirty="0">
                <a:solidFill>
                  <a:srgbClr val="002060"/>
                </a:solidFill>
                <a:latin typeface="French Script MT" pitchFamily="66" charset="0"/>
              </a:rPr>
              <a:t/>
            </a:r>
            <a:br>
              <a:rPr lang="it-IT" sz="4000" b="1" dirty="0">
                <a:solidFill>
                  <a:srgbClr val="002060"/>
                </a:solidFill>
                <a:latin typeface="French Script MT" pitchFamily="66" charset="0"/>
              </a:rPr>
            </a:br>
            <a:r>
              <a:rPr lang="it-IT" sz="4000" b="1" dirty="0">
                <a:solidFill>
                  <a:srgbClr val="002060"/>
                </a:solidFill>
                <a:latin typeface="French Script MT" pitchFamily="66" charset="0"/>
              </a:rPr>
              <a:t>Inizio attività didattiche</a:t>
            </a:r>
          </a:p>
        </p:txBody>
      </p:sp>
      <p:pic>
        <p:nvPicPr>
          <p:cNvPr id="1026" name="Picture 2" descr="C:\Users\utente\Desktop\FOTO SORRENTI 19-20\ACCOGLIENZA 16-09\4bf2d1fd-f26e-45c2-9b05-824f084f847d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649" y="1709704"/>
            <a:ext cx="2868459" cy="21513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tente\Desktop\FOTO SORRENTI 19-20\ACCOGLIENZA 16-09\571bf618-2511-4242-85b7-0eaa487ed6ef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90172" y="4181395"/>
            <a:ext cx="2908757" cy="21815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tente\Desktop\FOTO SORRENTI 19-20\ACCOGLIENZA 16-09\786cc0c4-9504-40b4-ab97-0e52dbf4d455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26286" y="4181393"/>
            <a:ext cx="2855835" cy="21418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tente\Desktop\FOTO SORRENTI 19-20\ACCOGLIENZA 16-09\8769bebc-7063-4e47-a6e2-7385fe18d545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8782" y="1728295"/>
            <a:ext cx="2818882" cy="21141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utente\Desktop\FOTO SORRENTI 19-20\ACCOGLIENZA 16-09\b543e4f2-625e-4ed4-b9e5-fbcd0328062a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7540" y="4181393"/>
            <a:ext cx="2908758" cy="21815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utente\Desktop\FOTO SORRENTI 19-20\ACCOGLIENZA 16-09\cf4d5adb-8089-4df8-b414-5b34520fe79a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2216" y="1772662"/>
            <a:ext cx="2724667" cy="2043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utente\Desktop\Maestra Enza\FOTO SCUOLA  I QUADR 2018-2019\ACCOGLIENZA  17 SETTEMBRE\primo-giorno-di-scuola-758x380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456627">
            <a:off x="341694" y="491895"/>
            <a:ext cx="2304256" cy="115516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10" name="Picture 4" descr="C:\Users\utente\Desktop\Maestra Enza\FOTO SCUOLA  I QUADR 2018-2019\ACCOGLIENZA  17 SETTEMBRE\primo-giorno-di-scuola-758x380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77796">
            <a:off x="6541215" y="491896"/>
            <a:ext cx="2304256" cy="115516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92061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6000">
        <p:circle/>
      </p:transition>
    </mc:Choice>
    <mc:Fallback xmlns="">
      <p:transition spd="slow" advClick="0" advTm="6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274638"/>
            <a:ext cx="9036496" cy="778098"/>
          </a:xfrm>
        </p:spPr>
        <p:txBody>
          <a:bodyPr/>
          <a:lstStyle/>
          <a:p>
            <a:r>
              <a:rPr lang="it-IT" b="1" dirty="0">
                <a:solidFill>
                  <a:srgbClr val="0070C0"/>
                </a:solidFill>
                <a:latin typeface="French Script MT" pitchFamily="66" charset="0"/>
              </a:rPr>
              <a:t>Laboratorio artistico-creativo   </a:t>
            </a:r>
            <a:r>
              <a:rPr lang="it-IT" b="1" dirty="0" smtClean="0">
                <a:solidFill>
                  <a:srgbClr val="0070C0"/>
                </a:solidFill>
                <a:latin typeface="French Script MT" pitchFamily="66" charset="0"/>
              </a:rPr>
              <a:t>classi quinte</a:t>
            </a:r>
            <a:endParaRPr lang="it-IT" dirty="0"/>
          </a:p>
        </p:txBody>
      </p:sp>
      <p:pic>
        <p:nvPicPr>
          <p:cNvPr id="9218" name="Picture 2" descr="C:\Users\utente\Desktop\FOTO SORRENTI 19-20\5 QUINTE\autunno\e624bf42-26e6-4d05-b8b4-cbd70f7c473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1680" y="1052736"/>
            <a:ext cx="5805264" cy="580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tente\AppData\Local\Microsoft\Windows\Temporary Internet Files\Content.IE5\JWQQM1BB\autumn-1768353_960_720[1]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623378">
            <a:off x="6682014" y="1708972"/>
            <a:ext cx="2592288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tente\AppData\Local\Microsoft\Windows\Temporary Internet Files\Content.IE5\JWQQM1BB\autumn-1768353_960_720[1]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586640">
            <a:off x="-108020" y="3902763"/>
            <a:ext cx="2145432" cy="143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65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6000">
        <p14:warp dir="in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tente\Desktop\FOTO SORRENTI 19-20\5 QUINTE\autunno\f759e711-0039-46f6-a29a-0f72ef4b97b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tente\AppData\Local\Microsoft\Windows\Temporary Internet Files\Content.IE5\JWQQM1BB\autumn-1768376_960_720[1]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8144" y="3212976"/>
            <a:ext cx="3024336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utente\AppData\Local\Microsoft\Windows\Temporary Internet Files\Content.IE5\JWQQM1BB\autumn-1768376_960_720[1]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663963">
            <a:off x="-353410" y="3822085"/>
            <a:ext cx="2627784" cy="1751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6520258"/>
      </p:ext>
    </p:extLst>
  </p:cSld>
  <p:clrMapOvr>
    <a:masterClrMapping/>
  </p:clrMapOvr>
  <p:transition spd="slow" advClick="0" advTm="6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7D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948264" y="274638"/>
            <a:ext cx="2088232" cy="4090466"/>
          </a:xfrm>
        </p:spPr>
        <p:txBody>
          <a:bodyPr>
            <a:normAutofit fontScale="90000"/>
          </a:bodyPr>
          <a:lstStyle/>
          <a:p>
            <a:r>
              <a:rPr lang="it-IT" b="1" dirty="0" smtClean="0">
                <a:solidFill>
                  <a:srgbClr val="FFCC00"/>
                </a:solidFill>
                <a:latin typeface="French Script MT" pitchFamily="66" charset="0"/>
              </a:rPr>
              <a:t>Visita guidata gelateria «Dolce amaro»</a:t>
            </a:r>
            <a:br>
              <a:rPr lang="it-IT" b="1" dirty="0" smtClean="0">
                <a:solidFill>
                  <a:srgbClr val="FFCC00"/>
                </a:solidFill>
                <a:latin typeface="French Script MT" pitchFamily="66" charset="0"/>
              </a:rPr>
            </a:br>
            <a:r>
              <a:rPr lang="it-IT" b="1" dirty="0" smtClean="0">
                <a:solidFill>
                  <a:srgbClr val="FFCC00"/>
                </a:solidFill>
                <a:latin typeface="French Script MT" pitchFamily="66" charset="0"/>
              </a:rPr>
              <a:t>classi </a:t>
            </a:r>
            <a:r>
              <a:rPr lang="it-IT" b="1" dirty="0">
                <a:solidFill>
                  <a:srgbClr val="FFCC00"/>
                </a:solidFill>
                <a:latin typeface="French Script MT" pitchFamily="66" charset="0"/>
              </a:rPr>
              <a:t>quinte</a:t>
            </a:r>
            <a:endParaRPr lang="it-IT" dirty="0">
              <a:solidFill>
                <a:srgbClr val="FFCC00"/>
              </a:solidFill>
            </a:endParaRPr>
          </a:p>
        </p:txBody>
      </p:sp>
      <p:pic>
        <p:nvPicPr>
          <p:cNvPr id="4098" name="Picture 2" descr="C:\Users\utente\Desktop\FOTO SORRENTI 19-20\5 QUINTE\uscita gelateria\3132ca30-10c4-47c8-bdad-f9149540422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10" y="13498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utente\AppData\Local\Microsoft\Windows\Temporary Internet Files\Content.IE5\JWQQM1BB\icecream-2221064_960_720[1]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8304" y="4191000"/>
            <a:ext cx="1282452" cy="256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9746097"/>
      </p:ext>
    </p:extLst>
  </p:cSld>
  <p:clrMapOvr>
    <a:masterClrMapping/>
  </p:clrMapOvr>
  <p:transition spd="slow" advClick="0" advTm="6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25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tente\Desktop\FOTO SORRENTI 19-20\5 QUINTE\uscita gelateria\d53a0df8-3ab6-487c-adb2-b785a643978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C:\Users\utente\AppData\Local\Microsoft\Windows\Temporary Internet Files\Content.IE5\JWQQM1BB\ice-cream-2109460_960_720[1]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8304" y="4065045"/>
            <a:ext cx="1718131" cy="26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 descr="C:\Users\utente\AppData\Local\Microsoft\Windows\Temporary Internet Files\Content.IE5\FDON3N75\ice-cream-3571774_960_720[1]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276" y="15830"/>
            <a:ext cx="1332383" cy="2621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0639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6000">
        <p:circle/>
      </p:transition>
    </mc:Choice>
    <mc:Fallback xmlns="">
      <p:transition spd="slow" advClick="0" advTm="6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250"/>
                            </p:stCondLst>
                            <p:childTnLst>
                              <p:par>
                                <p:cTn id="22" presetID="45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3" name="Picture 5" descr="C:\Users\utente\Desktop\FOTO SORRENTI 19-20\PreviewLibriamoci_A4_201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5736" y="116631"/>
            <a:ext cx="4680520" cy="66189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C:\Users\utente\AppData\Local\Microsoft\Windows\Temporary Internet Files\Content.IE5\WL27HZCI\1155px-Books-aj.svg_aj_ashton_01g.svg[1]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3631568"/>
            <a:ext cx="2427511" cy="2152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7" name="Picture 9" descr="C:\Users\utente\AppData\Local\Microsoft\Windows\Temporary Internet Files\Content.IE5\WL27HZCI\1155px-Books-aj.svg_aj_ashton_01g.svg[1]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2731" y="975770"/>
            <a:ext cx="2279750" cy="2021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3520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000">
        <p:blinds dir="vert"/>
      </p:transition>
    </mc:Choice>
    <mc:Fallback xmlns="">
      <p:transition spd="slow" advClick="0" advTm="6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796136" y="260648"/>
            <a:ext cx="3168352" cy="2664296"/>
          </a:xfrm>
        </p:spPr>
        <p:txBody>
          <a:bodyPr>
            <a:normAutofit/>
          </a:bodyPr>
          <a:lstStyle/>
          <a:p>
            <a:r>
              <a:rPr lang="it-IT" b="1" dirty="0" smtClean="0">
                <a:solidFill>
                  <a:srgbClr val="002060"/>
                </a:solidFill>
                <a:latin typeface="French Script MT" pitchFamily="66" charset="0"/>
              </a:rPr>
              <a:t>Libriamoci 2019</a:t>
            </a:r>
            <a:br>
              <a:rPr lang="it-IT" b="1" dirty="0" smtClean="0">
                <a:solidFill>
                  <a:srgbClr val="002060"/>
                </a:solidFill>
                <a:latin typeface="French Script MT" pitchFamily="66" charset="0"/>
              </a:rPr>
            </a:br>
            <a:r>
              <a:rPr lang="it-IT" b="1" dirty="0" smtClean="0">
                <a:solidFill>
                  <a:srgbClr val="002060"/>
                </a:solidFill>
                <a:latin typeface="French Script MT" pitchFamily="66" charset="0"/>
              </a:rPr>
              <a:t>classe seconda</a:t>
            </a:r>
            <a:endParaRPr lang="it-IT" b="1" dirty="0">
              <a:solidFill>
                <a:srgbClr val="002060"/>
              </a:solidFill>
              <a:latin typeface="French Script MT" pitchFamily="66" charset="0"/>
            </a:endParaRPr>
          </a:p>
        </p:txBody>
      </p:sp>
      <p:pic>
        <p:nvPicPr>
          <p:cNvPr id="11268" name="Picture 4" descr="C:\Users\utente\Desktop\FOTO SORRENTI 19-20\2 SECONDA\Libriamoci\8c587238-b339-4918-bb07-486395f4d7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937" y="548680"/>
            <a:ext cx="5949280" cy="59492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C:\Users\utente\Desktop\FOTO SORRENTI 19-20\ab90817470153a5e2d359e6dfb8f36a0_L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6176" y="3284983"/>
            <a:ext cx="2679228" cy="26907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5024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6000">
        <p14:flip dir="r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C:\Users\utente\Desktop\FOTO SORRENTI 19-20\2 SECONDA\Libriamoci OK\900b5b3a-8422-4800-99c5-b33bc8791f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3" name="Picture 7" descr="C:\Users\utente\AppData\Local\Microsoft\Windows\Temporary Internet Files\Content.IE5\JWQQM1BB\trasp1-1021x1024[1]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2654" y="2089868"/>
            <a:ext cx="2670417" cy="2678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2740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6000">
        <p14:flip dir="r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tente\Desktop\FOTO SORRENTI 19-20\4 QUARTE\4 B libriamoci\f6a0ba3e-4bdd-4f69-aef5-8aae422a09f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09" y="-35396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76208" y="188640"/>
            <a:ext cx="2160287" cy="3600400"/>
          </a:xfrm>
        </p:spPr>
        <p:txBody>
          <a:bodyPr>
            <a:normAutofit/>
          </a:bodyPr>
          <a:lstStyle/>
          <a:p>
            <a:r>
              <a:rPr lang="it-IT" b="1" dirty="0">
                <a:solidFill>
                  <a:srgbClr val="002060"/>
                </a:solidFill>
                <a:latin typeface="French Script MT" pitchFamily="66" charset="0"/>
              </a:rPr>
              <a:t>Libriamoci 2019</a:t>
            </a:r>
            <a:br>
              <a:rPr lang="it-IT" b="1" dirty="0">
                <a:solidFill>
                  <a:srgbClr val="002060"/>
                </a:solidFill>
                <a:latin typeface="French Script MT" pitchFamily="66" charset="0"/>
              </a:rPr>
            </a:br>
            <a:r>
              <a:rPr lang="it-IT" b="1" dirty="0" smtClean="0">
                <a:solidFill>
                  <a:srgbClr val="002060"/>
                </a:solidFill>
                <a:latin typeface="French Script MT" pitchFamily="66" charset="0"/>
              </a:rPr>
              <a:t>classe</a:t>
            </a:r>
            <a:br>
              <a:rPr lang="it-IT" b="1" dirty="0" smtClean="0">
                <a:solidFill>
                  <a:srgbClr val="002060"/>
                </a:solidFill>
                <a:latin typeface="French Script MT" pitchFamily="66" charset="0"/>
              </a:rPr>
            </a:br>
            <a:r>
              <a:rPr lang="it-IT" b="1" dirty="0" smtClean="0">
                <a:solidFill>
                  <a:srgbClr val="002060"/>
                </a:solidFill>
                <a:latin typeface="French Script MT" pitchFamily="66" charset="0"/>
              </a:rPr>
              <a:t>terza</a:t>
            </a:r>
            <a:endParaRPr lang="it-IT" dirty="0"/>
          </a:p>
        </p:txBody>
      </p:sp>
      <p:pic>
        <p:nvPicPr>
          <p:cNvPr id="5123" name="Picture 3" descr="C:\Users\utente\AppData\Local\Microsoft\Windows\Temporary Internet Files\Content.IE5\WL27HZCI\books_transparent[1].gi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3708" y="4126501"/>
            <a:ext cx="2407907" cy="242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274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6000">
        <p14:pan dir="u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Autofit/>
          </a:bodyPr>
          <a:lstStyle/>
          <a:p>
            <a:r>
              <a:rPr lang="it-IT" sz="3600" b="1" dirty="0" smtClean="0">
                <a:solidFill>
                  <a:srgbClr val="002060"/>
                </a:solidFill>
                <a:latin typeface="French Script MT" pitchFamily="66" charset="0"/>
              </a:rPr>
              <a:t>Libriamoci 2019  classi quarte</a:t>
            </a:r>
            <a:endParaRPr lang="it-IT" sz="3600" b="1" dirty="0">
              <a:solidFill>
                <a:srgbClr val="002060"/>
              </a:solidFill>
              <a:latin typeface="French Script MT" pitchFamily="66" charset="0"/>
            </a:endParaRPr>
          </a:p>
        </p:txBody>
      </p:sp>
      <p:pic>
        <p:nvPicPr>
          <p:cNvPr id="2050" name="Picture 2" descr="C:\Users\utente\Desktop\FOTO SORRENTI 19-20\4 QUARTE\Libriamoci OK\6ba597ac-018c-4575-bd0d-abe9bf35aa4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61242" y="1198937"/>
            <a:ext cx="5661248" cy="566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tente\Desktop\FOTO SORRENTI 19-20\Libriamoci-2019 (1)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152" y="1340768"/>
            <a:ext cx="3222052" cy="184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tente\AppData\Local\Microsoft\Windows\Temporary Internet Files\Content.IE5\6ZFBJ6QZ\freebie_stacked_books_png_overlay_by_lewis4721_dcaf95j-fullview[1]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038" y="3932646"/>
            <a:ext cx="3337877" cy="2493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7896025"/>
      </p:ext>
    </p:extLst>
  </p:cSld>
  <p:clrMapOvr>
    <a:masterClrMapping/>
  </p:clrMapOvr>
  <p:transition spd="slow" advClick="0" advTm="6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25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tente\Desktop\FOTO SORRENTI 19-20\4 QUARTE\Libriamoci OK\8c5077d6-8be3-43ac-9421-4798a24e59d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050" y="-12235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tente\AppData\Local\Microsoft\Windows\Temporary Internet Files\Content.IE5\6ZFBJ6QZ\book_PNG51074[1]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4773" y="4668462"/>
            <a:ext cx="3493504" cy="2177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tente\Desktop\FOTO SORRENTI 19-20\PreviewLibriamoci_A4_2019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20272" y="1052736"/>
            <a:ext cx="1988456" cy="281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0152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6000">
        <p14:warp dir="in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25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tente\Desktop\FOTO SORRENTI 19-20\ACCOGLIENZA 16-09\a01e0f0a-4edc-4156-9312-8aa435b76fa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8147" y="260648"/>
            <a:ext cx="6223780" cy="6223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C:\Users\utente\Desktop\FOTO SCUOLA\Buon-anno-scolastico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05874">
            <a:off x="7524328" y="2996952"/>
            <a:ext cx="1375316" cy="11650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8" descr="C:\Users\utente\Desktop\FOTO SCUOLA\Buon-anno-scolastico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815852">
            <a:off x="323528" y="2760268"/>
            <a:ext cx="1375316" cy="11650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03744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2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6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2" decel="50000">
                                          <p:stCondLst>
                                            <p:cond delay="1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6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2" decel="50000">
                                          <p:stCondLst>
                                            <p:cond delay="3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6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2" decel="50000">
                                          <p:stCondLst>
                                            <p:cond delay="4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6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2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4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2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6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42" decel="50000">
                                          <p:stCondLst>
                                            <p:cond delay="1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6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42" decel="50000">
                                          <p:stCondLst>
                                            <p:cond delay="3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6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42" decel="50000">
                                          <p:stCondLst>
                                            <p:cond delay="4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6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42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tente\Desktop\FOTO SORRENTI 19-20\4 QUARTE\4 B libriamoci\05999abc-49b8-4662-9487-25c65519364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tente\AppData\Local\Microsoft\Windows\Temporary Internet Files\Content.IE5\WL27HZCI\book_PNG51074[1]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90" y="4437112"/>
            <a:ext cx="2232248" cy="1391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utente\AppData\Local\Microsoft\Windows\Temporary Internet Files\Content.IE5\WL27HZCI\book_PNG51074[1]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84876" y="332656"/>
            <a:ext cx="2232248" cy="1391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545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6000">
        <p14:reveal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tente\Desktop\FOTO SORRENTI 19-20\4 QUARTE\4 a libriamoci\ce925fdf-5cbc-493c-bb4d-ac0f502c656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tente\Desktop\FOTO SORRENTI 19-20\Libriamoci-2019 (1)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268594">
            <a:off x="313893" y="2763586"/>
            <a:ext cx="2903365" cy="166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168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6000">
        <p14:doors dir="vert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319" y="1"/>
            <a:ext cx="2285681" cy="4869159"/>
          </a:xfrm>
        </p:spPr>
        <p:txBody>
          <a:bodyPr>
            <a:normAutofit/>
          </a:bodyPr>
          <a:lstStyle/>
          <a:p>
            <a:r>
              <a:rPr lang="it-IT" b="1" dirty="0">
                <a:solidFill>
                  <a:srgbClr val="FF9900"/>
                </a:solidFill>
                <a:latin typeface="French Script MT" pitchFamily="66" charset="0"/>
              </a:rPr>
              <a:t>Libriamoci </a:t>
            </a:r>
            <a:r>
              <a:rPr lang="it-IT" b="1" dirty="0" smtClean="0">
                <a:solidFill>
                  <a:srgbClr val="FF9900"/>
                </a:solidFill>
                <a:latin typeface="French Script MT" pitchFamily="66" charset="0"/>
              </a:rPr>
              <a:t>2019</a:t>
            </a:r>
            <a:br>
              <a:rPr lang="it-IT" b="1" dirty="0" smtClean="0">
                <a:solidFill>
                  <a:srgbClr val="FF9900"/>
                </a:solidFill>
                <a:latin typeface="French Script MT" pitchFamily="66" charset="0"/>
              </a:rPr>
            </a:br>
            <a:r>
              <a:rPr lang="it-IT" b="1" dirty="0" smtClean="0">
                <a:solidFill>
                  <a:srgbClr val="FF9900"/>
                </a:solidFill>
                <a:latin typeface="French Script MT" pitchFamily="66" charset="0"/>
              </a:rPr>
              <a:t> classi quinte</a:t>
            </a:r>
            <a:endParaRPr lang="it-IT" b="1" dirty="0">
              <a:solidFill>
                <a:srgbClr val="FF9900"/>
              </a:solidFill>
              <a:latin typeface="French Script MT" pitchFamily="66" charset="0"/>
            </a:endParaRPr>
          </a:p>
        </p:txBody>
      </p:sp>
      <p:pic>
        <p:nvPicPr>
          <p:cNvPr id="12290" name="Picture 2" descr="C:\Users\utente\Desktop\FOTO SORRENTI 19-20\5 QUINTE\libriamoci\75ca0362-76f9-4fba-88d9-961dcaffdbd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75" y="0"/>
            <a:ext cx="6840644" cy="6840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Users\utente\AppData\Local\Microsoft\Windows\Temporary Internet Files\Content.IE5\JWQQM1BB\book_PNG2109[1]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4035702"/>
            <a:ext cx="3081195" cy="1794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8125052"/>
      </p:ext>
    </p:extLst>
  </p:cSld>
  <p:clrMapOvr>
    <a:masterClrMapping/>
  </p:clrMapOvr>
  <p:transition spd="slow" advClick="0" advTm="6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5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tente\Desktop\FOTO SORRENTI 19-20\5 QUINTE\LIBRIAMOCI\169c04fe-655b-4f1a-8056-4031f0eb39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tente\AppData\Local\Microsoft\Windows\Temporary Internet Files\Content.IE5\FDON3N75\1.libro aperto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689222">
            <a:off x="-268222" y="3103932"/>
            <a:ext cx="2481064" cy="1860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utente\AppData\Local\Microsoft\Windows\Temporary Internet Files\Content.IE5\FDON3N75\1.libro aperto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998383">
            <a:off x="6641959" y="2343145"/>
            <a:ext cx="2481064" cy="1860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2090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000">
        <p14:prism isInverted="1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25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25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25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30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tente\Desktop\FOTO SORRENTI 19-20\5 QUINTE\LIBRIAMOCI\618ec878-fd3c-4f11-b344-d110b555e27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utente\AppData\Local\Microsoft\Windows\Temporary Internet Files\Content.IE5\FDON3N75\bambino-con-libro[1]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4293096"/>
            <a:ext cx="2255672" cy="1872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utente\Desktop\FOTO SORRENTI 19-20\LogoLAS18C-uai-2880x3744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1863" y="188640"/>
            <a:ext cx="2824929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0153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6000">
        <p14:flip dir="r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25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25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25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64096"/>
          </a:xfrm>
        </p:spPr>
        <p:txBody>
          <a:bodyPr>
            <a:normAutofit/>
          </a:bodyPr>
          <a:lstStyle/>
          <a:p>
            <a:r>
              <a:rPr lang="it-IT" b="1" dirty="0" smtClean="0">
                <a:solidFill>
                  <a:srgbClr val="006600"/>
                </a:solidFill>
                <a:latin typeface="French Script MT" pitchFamily="66" charset="0"/>
              </a:rPr>
              <a:t>Lezione di scienze   classi prime</a:t>
            </a:r>
            <a:endParaRPr lang="it-IT" b="1" dirty="0">
              <a:solidFill>
                <a:srgbClr val="006600"/>
              </a:solidFill>
              <a:latin typeface="French Script MT" pitchFamily="66" charset="0"/>
            </a:endParaRPr>
          </a:p>
        </p:txBody>
      </p:sp>
      <p:pic>
        <p:nvPicPr>
          <p:cNvPr id="3074" name="Picture 2" descr="C:\Users\utente\Desktop\FOTO SORRENTI 19-20\1 PRIME\lezione di scienze\9953965a-c34c-4f6f-9aa9-6df4caeadc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69463" y="1023214"/>
            <a:ext cx="5805264" cy="580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utente\AppData\Local\Microsoft\Windows\Temporary Internet Files\Content.IE5\JWQQM1BB\scienze[1]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598650"/>
            <a:ext cx="1543168" cy="1050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tente\AppData\Local\Microsoft\Windows\Temporary Internet Files\Content.IE5\JWQQM1BB\scienze[1]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74727" y="4437112"/>
            <a:ext cx="1543168" cy="1050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281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5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it-IT" b="1" dirty="0" smtClean="0">
                <a:solidFill>
                  <a:srgbClr val="002060"/>
                </a:solidFill>
                <a:latin typeface="French Script MT" pitchFamily="66" charset="0"/>
              </a:rPr>
              <a:t>30-11-19</a:t>
            </a:r>
            <a:br>
              <a:rPr lang="it-IT" b="1" dirty="0" smtClean="0">
                <a:solidFill>
                  <a:srgbClr val="002060"/>
                </a:solidFill>
                <a:latin typeface="French Script MT" pitchFamily="66" charset="0"/>
              </a:rPr>
            </a:br>
            <a:r>
              <a:rPr lang="it-IT" b="1" dirty="0" smtClean="0">
                <a:solidFill>
                  <a:srgbClr val="002060"/>
                </a:solidFill>
                <a:latin typeface="French Script MT" pitchFamily="66" charset="0"/>
              </a:rPr>
              <a:t>Progetto «Sorrisi smaglianti…» </a:t>
            </a:r>
            <a:endParaRPr lang="it-IT" b="1" dirty="0">
              <a:solidFill>
                <a:srgbClr val="002060"/>
              </a:solidFill>
              <a:latin typeface="French Script MT" pitchFamily="66" charset="0"/>
            </a:endParaRPr>
          </a:p>
        </p:txBody>
      </p:sp>
      <p:pic>
        <p:nvPicPr>
          <p:cNvPr id="11266" name="Picture 2" descr="C:\Users\utente\Desktop\FOTO SORRENTI 19-20\30-11-19 progetto sorrisi smaglianti\52b08ee7-152c-4355-a002-d92a43c5449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9712" y="1327464"/>
            <a:ext cx="5517232" cy="551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utente\AppData\Local\Microsoft\Windows\Temporary Internet Files\Content.IE5\WL27HZCI\dente[1].gif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641532">
            <a:off x="230337" y="475822"/>
            <a:ext cx="1722887" cy="1134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Karaoke  SULLE ALI DEL MONDO  Pierdavide Carone test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5600" y="53584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9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6000">
        <p14:ripple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1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utente\Desktop\FOTO SORRENTI 19-20\30-11-19 progetto sorrisi smaglianti\d823ae90-2791-46b9-86cb-81f5719d5f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utente\AppData\Local\Microsoft\Windows\Temporary Internet Files\Content.IE5\FDON3N75\dentist-158225_960_720[1]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196752"/>
            <a:ext cx="1445610" cy="191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Users\utente\AppData\Local\Microsoft\Windows\Temporary Internet Files\Content.IE5\FDON3N75\dentist-158225_960_720[1]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24328" y="2852936"/>
            <a:ext cx="1445611" cy="191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9906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000">
        <p14:prism isInverted="1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84168" y="274638"/>
            <a:ext cx="2602632" cy="5890666"/>
          </a:xfrm>
        </p:spPr>
        <p:txBody>
          <a:bodyPr>
            <a:normAutofit/>
          </a:bodyPr>
          <a:lstStyle/>
          <a:p>
            <a:r>
              <a:rPr lang="it-IT" b="1" dirty="0" smtClean="0">
                <a:solidFill>
                  <a:srgbClr val="002060"/>
                </a:solidFill>
                <a:latin typeface="French Script MT" pitchFamily="66" charset="0"/>
              </a:rPr>
              <a:t>Attività con i regoli</a:t>
            </a:r>
            <a:br>
              <a:rPr lang="it-IT" b="1" dirty="0" smtClean="0">
                <a:solidFill>
                  <a:srgbClr val="002060"/>
                </a:solidFill>
                <a:latin typeface="French Script MT" pitchFamily="66" charset="0"/>
              </a:rPr>
            </a:br>
            <a:r>
              <a:rPr lang="it-IT" b="1" dirty="0" smtClean="0">
                <a:solidFill>
                  <a:srgbClr val="002060"/>
                </a:solidFill>
                <a:latin typeface="French Script MT" pitchFamily="66" charset="0"/>
              </a:rPr>
              <a:t>classi prime</a:t>
            </a:r>
            <a:endParaRPr lang="it-IT" b="1" dirty="0">
              <a:solidFill>
                <a:srgbClr val="002060"/>
              </a:solidFill>
              <a:latin typeface="French Script MT" pitchFamily="66" charset="0"/>
            </a:endParaRPr>
          </a:p>
        </p:txBody>
      </p:sp>
      <p:pic>
        <p:nvPicPr>
          <p:cNvPr id="1026" name="Picture 2" descr="C:\Users\utente\Desktop\FOTO SORRENTI 19-20\1 PRIME\Attività con i regoli\a98f1906-5506-411c-b46e-8a54fe8b2fb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751" y="1156111"/>
            <a:ext cx="5701889" cy="5701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tente\AppData\Local\Microsoft\Windows\Temporary Internet Files\Content.IE5\FDON3N75\bambinifila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6329" y="70441"/>
            <a:ext cx="3393663" cy="108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3907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000">
        <p14:gallery dir="l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5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5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699792" y="274638"/>
            <a:ext cx="4104456" cy="1143000"/>
          </a:xfrm>
        </p:spPr>
        <p:txBody>
          <a:bodyPr>
            <a:normAutofit fontScale="90000"/>
          </a:bodyPr>
          <a:lstStyle/>
          <a:p>
            <a:r>
              <a:rPr lang="it-IT" b="1" dirty="0" smtClean="0">
                <a:solidFill>
                  <a:srgbClr val="002060"/>
                </a:solidFill>
                <a:latin typeface="French Script MT" pitchFamily="66" charset="0"/>
              </a:rPr>
              <a:t>Progetto «inclusione»</a:t>
            </a:r>
            <a:r>
              <a:rPr lang="it-IT" b="1" dirty="0">
                <a:solidFill>
                  <a:srgbClr val="002060"/>
                </a:solidFill>
                <a:latin typeface="French Script MT" pitchFamily="66" charset="0"/>
              </a:rPr>
              <a:t/>
            </a:r>
            <a:br>
              <a:rPr lang="it-IT" b="1" dirty="0">
                <a:solidFill>
                  <a:srgbClr val="002060"/>
                </a:solidFill>
                <a:latin typeface="French Script MT" pitchFamily="66" charset="0"/>
              </a:rPr>
            </a:br>
            <a:r>
              <a:rPr lang="it-IT" b="1" dirty="0" smtClean="0">
                <a:solidFill>
                  <a:srgbClr val="002060"/>
                </a:solidFill>
                <a:latin typeface="French Script MT" pitchFamily="66" charset="0"/>
              </a:rPr>
              <a:t>classe quarta B</a:t>
            </a:r>
            <a:endParaRPr lang="it-IT" dirty="0">
              <a:solidFill>
                <a:srgbClr val="002060"/>
              </a:solidFill>
            </a:endParaRPr>
          </a:p>
        </p:txBody>
      </p:sp>
      <p:pic>
        <p:nvPicPr>
          <p:cNvPr id="2050" name="Picture 2" descr="C:\Users\utente\Desktop\FOTO SORRENTI 19-20\4 QUARTE\4 b progetto inclusione\6f1d5615-0861-4c68-9f98-7bd582b3325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1772816"/>
            <a:ext cx="2520280" cy="4490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tente\Desktop\FOTO SORRENTI 19-20\4 QUARTE\4 b progetto inclusione\60b135ec-2224-4831-b16e-fdf2be0f6e29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4113" y="1541837"/>
            <a:ext cx="4074144" cy="2286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tente\Desktop\FOTO SORRENTI 19-20\4 QUARTE\4 b progetto inclusione\c6f72fdc-a8e2-440d-bf7b-912869eb0a17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4113" y="4149080"/>
            <a:ext cx="4271083" cy="23971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tente\AppData\Local\Microsoft\Windows\Temporary Internet Files\Content.IE5\FDON3N75\colored-pencils-374130_640[1]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256954"/>
            <a:ext cx="1747892" cy="116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utente\AppData\Local\Microsoft\Windows\Temporary Internet Files\Content.IE5\FDON3N75\colored-pencils-374130_640[1]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4288" y="355229"/>
            <a:ext cx="1600248" cy="1065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928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6000">
        <p14:prism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7B9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tente\Desktop\FOTO SORRENTI 19-20\ACCOGLIENZA 16-09\3c976ba2-80c7-47e2-a7f5-b28e579c95e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009746">
            <a:off x="897228" y="1266395"/>
            <a:ext cx="4581128" cy="45811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2051" name="Picture 3" descr="C:\Users\utente\Desktop\FOTO SORRENTI 19-20\ACCOGLIENZA 16-09\75b1142d-fdd9-43ff-9e91-0396f239b50c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810523">
            <a:off x="6044829" y="1746537"/>
            <a:ext cx="2537196" cy="19028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800" b="1" dirty="0">
                <a:solidFill>
                  <a:srgbClr val="C00000"/>
                </a:solidFill>
                <a:latin typeface="French Script MT" pitchFamily="66" charset="0"/>
              </a:rPr>
              <a:t>Accoglienza classe prima</a:t>
            </a:r>
          </a:p>
        </p:txBody>
      </p:sp>
      <p:pic>
        <p:nvPicPr>
          <p:cNvPr id="6" name="Picture 6" descr="C:\Users\utente\Desktop\FOTO SCUOLA\benvenuti_a_scuola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780723">
            <a:off x="5869852" y="4451028"/>
            <a:ext cx="2887150" cy="17978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56475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14:prism isContent="1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5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86452" y="0"/>
            <a:ext cx="2257547" cy="3789040"/>
          </a:xfrm>
        </p:spPr>
        <p:txBody>
          <a:bodyPr>
            <a:normAutofit/>
          </a:bodyPr>
          <a:lstStyle/>
          <a:p>
            <a:r>
              <a:rPr lang="it-IT" b="1" dirty="0" smtClean="0">
                <a:solidFill>
                  <a:srgbClr val="002060"/>
                </a:solidFill>
                <a:latin typeface="French Script MT" pitchFamily="66" charset="0"/>
              </a:rPr>
              <a:t>Osservazione del cortile con i 5 sensi</a:t>
            </a:r>
            <a:r>
              <a:rPr lang="it-IT" b="1" dirty="0">
                <a:solidFill>
                  <a:srgbClr val="002060"/>
                </a:solidFill>
                <a:latin typeface="French Script MT" pitchFamily="66" charset="0"/>
              </a:rPr>
              <a:t/>
            </a:r>
            <a:br>
              <a:rPr lang="it-IT" b="1" dirty="0">
                <a:solidFill>
                  <a:srgbClr val="002060"/>
                </a:solidFill>
                <a:latin typeface="French Script MT" pitchFamily="66" charset="0"/>
              </a:rPr>
            </a:br>
            <a:r>
              <a:rPr lang="it-IT" b="1" dirty="0">
                <a:solidFill>
                  <a:srgbClr val="002060"/>
                </a:solidFill>
                <a:latin typeface="French Script MT" pitchFamily="66" charset="0"/>
              </a:rPr>
              <a:t>classi prime</a:t>
            </a:r>
            <a:endParaRPr lang="it-IT" dirty="0"/>
          </a:p>
        </p:txBody>
      </p:sp>
      <p:pic>
        <p:nvPicPr>
          <p:cNvPr id="4098" name="Picture 2" descr="C:\Users\utente\Desktop\FOTO SORRENTI 19-20\1 PRIME\osservazione del cortile con i 5 sensi\e355bbce-ee04-41fd-8993-c0b96ad659e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53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tente\AppData\Local\Microsoft\Windows\Temporary Internet Files\Content.IE5\JWQQM1BB\0ab2a176e2cd3d5d14da6c95a910dff8_XL[1]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40846" y="3861048"/>
            <a:ext cx="1961420" cy="15102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4452883"/>
      </p:ext>
    </p:extLst>
  </p:cSld>
  <p:clrMapOvr>
    <a:masterClrMapping/>
  </p:clrMapOvr>
  <p:transition spd="slow" advClick="0" advTm="6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5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25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0192" y="274638"/>
            <a:ext cx="2386608" cy="2002234"/>
          </a:xfrm>
        </p:spPr>
        <p:txBody>
          <a:bodyPr>
            <a:normAutofit/>
          </a:bodyPr>
          <a:lstStyle/>
          <a:p>
            <a:r>
              <a:rPr lang="it-IT" sz="6600" b="1" dirty="0" smtClean="0">
                <a:solidFill>
                  <a:srgbClr val="FFC000"/>
                </a:solidFill>
                <a:latin typeface="French Script MT" pitchFamily="66" charset="0"/>
              </a:rPr>
              <a:t>Natale</a:t>
            </a:r>
            <a:endParaRPr lang="it-IT" sz="6600" b="1" dirty="0">
              <a:solidFill>
                <a:srgbClr val="FFC000"/>
              </a:solidFill>
              <a:latin typeface="French Script MT" pitchFamily="66" charset="0"/>
            </a:endParaRPr>
          </a:p>
        </p:txBody>
      </p:sp>
      <p:pic>
        <p:nvPicPr>
          <p:cNvPr id="15362" name="Picture 2" descr="C:\Users\utente\Desktop\FOTO SORRENTI 19-20\NATALE\Nata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033167"/>
            <a:ext cx="5777880" cy="5777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tente\AppData\Local\Microsoft\Windows\Temporary Internet Files\Content.IE5\FDON3N75\0_a602c_a3672c16_XL[1]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2060" y="0"/>
            <a:ext cx="4876800" cy="207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utente\AppData\Local\Microsoft\Windows\Temporary Internet Files\Content.IE5\FDON3N75\babbonatalecon doni[1]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6216" y="2564904"/>
            <a:ext cx="2141220" cy="219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9625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6000">
        <p14:honeycomb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tente\Desktop\FOTO SORRENTI 19-20\5 QUINTE\NATALE\de8842de-3251-4fea-856e-b6d374b3671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utente\AppData\Local\Microsoft\Windows\Temporary Internet Files\Content.IE5\JWQQM1BB\Bell-PNG-Clipart[1]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772912">
            <a:off x="7450104" y="3583128"/>
            <a:ext cx="1716349" cy="1878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tente\AppData\Local\Microsoft\Windows\Temporary Internet Files\Content.IE5\JWQQM1BB\Bell-PNG-Clipart[1]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56182">
            <a:off x="136296" y="1448280"/>
            <a:ext cx="1466713" cy="1604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6278550"/>
      </p:ext>
    </p:extLst>
  </p:cSld>
  <p:clrMapOvr>
    <a:masterClrMapping/>
  </p:clrMapOvr>
  <p:transition spd="slow" advClick="0" advTm="6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2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25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4342792" cy="757316"/>
          </a:xfrm>
        </p:spPr>
        <p:txBody>
          <a:bodyPr>
            <a:normAutofit fontScale="90000"/>
          </a:bodyPr>
          <a:lstStyle/>
          <a:p>
            <a:r>
              <a:rPr lang="it-IT" b="1" dirty="0" smtClean="0">
                <a:solidFill>
                  <a:srgbClr val="C00000"/>
                </a:solidFill>
                <a:latin typeface="French Script MT" pitchFamily="66" charset="0"/>
              </a:rPr>
              <a:t>Calendario dell’Avvento</a:t>
            </a:r>
            <a:endParaRPr lang="it-IT" b="1" dirty="0">
              <a:solidFill>
                <a:srgbClr val="C00000"/>
              </a:solidFill>
              <a:latin typeface="French Script MT" pitchFamily="66" charset="0"/>
            </a:endParaRPr>
          </a:p>
        </p:txBody>
      </p:sp>
      <p:pic>
        <p:nvPicPr>
          <p:cNvPr id="13314" name="Picture 2" descr="C:\Users\utente\Desktop\FOTO SORRENTI 19-20\calendario avvento\eb30e0b3-8914-4419-a2ca-c3429af2b7a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664" y="1031954"/>
            <a:ext cx="5805264" cy="580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utente\AppData\Local\Microsoft\Windows\Temporary Internet Files\Content.IE5\FDON3N75\christmas-decorations-1814927_640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24250" y="0"/>
            <a:ext cx="561975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218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6000">
        <p14:pan dir="u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it-IT" b="1" dirty="0">
                <a:solidFill>
                  <a:srgbClr val="FFC000"/>
                </a:solidFill>
                <a:latin typeface="French Script MT" pitchFamily="66" charset="0"/>
              </a:rPr>
              <a:t>Laboratorio artistico-creativo   </a:t>
            </a:r>
            <a:r>
              <a:rPr lang="it-IT" b="1" dirty="0" smtClean="0">
                <a:solidFill>
                  <a:srgbClr val="FFC000"/>
                </a:solidFill>
                <a:latin typeface="French Script MT" pitchFamily="66" charset="0"/>
              </a:rPr>
              <a:t>classe quarta A</a:t>
            </a:r>
            <a:endParaRPr lang="it-IT" dirty="0">
              <a:solidFill>
                <a:srgbClr val="FFC000"/>
              </a:solidFill>
            </a:endParaRPr>
          </a:p>
        </p:txBody>
      </p:sp>
      <p:pic>
        <p:nvPicPr>
          <p:cNvPr id="5122" name="Picture 2" descr="C:\Users\utente\Desktop\FOTO SORRENTI 19-20\4 QUARTE\4 A pitturazione angioletti di gesso Natale\45099aa3-b8b4-48db-bc4e-266bcab0bb1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1720" y="1124744"/>
            <a:ext cx="5733256" cy="573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utente\AppData\Local\Microsoft\Windows\Temporary Internet Files\Content.IE5\JWQQM1BB\Bell-PNG-Clipart[1]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6863" y="3991372"/>
            <a:ext cx="1887137" cy="2064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tente\AppData\Local\Microsoft\Windows\Temporary Internet Files\Content.IE5\JWQQM1BB\Bell-PNG-Clipart[1]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508330"/>
            <a:ext cx="2051720" cy="224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5063297"/>
      </p:ext>
    </p:extLst>
  </p:cSld>
  <p:clrMapOvr>
    <a:masterClrMapping/>
  </p:clrMapOvr>
  <p:transition spd="slow" advClick="0" advTm="6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C:\Users\utente\AppData\Local\Microsoft\Windows\Temporary Internet Files\Content.IE5\6ZFBJ6QZ\christmas-bauble-305195_640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9480" y="332656"/>
            <a:ext cx="2208076" cy="4416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utente\Desktop\FOTO SORRENTI 19-20\4 QUARTE\4 A pitturazione  OK angioletti di gesso Natale\91c9b08b-a066-4a58-aedd-d2e78f29b3f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8932870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it-IT" b="1" dirty="0">
                <a:solidFill>
                  <a:srgbClr val="002060"/>
                </a:solidFill>
                <a:latin typeface="French Script MT" pitchFamily="66" charset="0"/>
              </a:rPr>
              <a:t>Laboratorio artistico-creativo   classe quarta </a:t>
            </a:r>
            <a:r>
              <a:rPr lang="it-IT" b="1" dirty="0" smtClean="0">
                <a:solidFill>
                  <a:srgbClr val="002060"/>
                </a:solidFill>
                <a:latin typeface="French Script MT" pitchFamily="66" charset="0"/>
              </a:rPr>
              <a:t>B</a:t>
            </a:r>
            <a:endParaRPr lang="it-IT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Users\utente\Desktop\FOTO SORRENTI 19-20\4 QUARTE\4 b lavoretto Natale\5414f887-2053-4b60-8dac-095fb4ece4ca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628800"/>
            <a:ext cx="5376597" cy="4032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tente\Desktop\FOTO SORRENTI 19-20\4 QUARTE\4 b lavoretto Natale\eb0abec4-db13-4566-9dcc-00c4df7050f4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6560" y="1702993"/>
            <a:ext cx="2970330" cy="3960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utente\AppData\Local\Microsoft\Windows\Temporary Internet Files\Content.IE5\JWQQM1BB\christmas_tree_PNG62[1]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9992" y="3684329"/>
            <a:ext cx="2691539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082663"/>
      </p:ext>
    </p:extLst>
  </p:cSld>
  <p:clrMapOvr>
    <a:masterClrMapping/>
  </p:clrMapOvr>
  <p:transition spd="slow" advClick="0" advTm="6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52128"/>
          </a:xfrm>
        </p:spPr>
        <p:txBody>
          <a:bodyPr/>
          <a:lstStyle/>
          <a:p>
            <a:r>
              <a:rPr lang="it-IT" b="1" dirty="0" smtClean="0">
                <a:solidFill>
                  <a:srgbClr val="FFFF00"/>
                </a:solidFill>
                <a:latin typeface="French Script MT" pitchFamily="66" charset="0"/>
              </a:rPr>
              <a:t>Aspettando il Natale…classi quinte</a:t>
            </a:r>
            <a:endParaRPr lang="it-IT" b="1" dirty="0">
              <a:solidFill>
                <a:srgbClr val="FFFF00"/>
              </a:solidFill>
              <a:latin typeface="French Script MT" pitchFamily="66" charset="0"/>
            </a:endParaRPr>
          </a:p>
        </p:txBody>
      </p:sp>
      <p:pic>
        <p:nvPicPr>
          <p:cNvPr id="7170" name="Picture 2" descr="C:\Users\utente\Desktop\FOTO SORRENTI 19-20\5 QUINTE\aspettando il natale\84f7de7a-0c97-4f56-980d-23979894510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5696" y="1187624"/>
            <a:ext cx="5670376" cy="567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C:\Users\utente\AppData\Local\Microsoft\Windows\Temporary Internet Files\Content.IE5\WL27HZCI\mail-1882361_640[1]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94417" y="5108773"/>
            <a:ext cx="1841229" cy="1694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C:\Users\utente\AppData\Local\Microsoft\Windows\Temporary Internet Files\Content.IE5\WL27HZCI\mail-1882361_640[1]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12" y="1268760"/>
            <a:ext cx="1841229" cy="1694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010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14:window dir="vert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25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tente\Desktop\FOTO SORRENTI 19-20\5 QUINTE\aspettando il natale\a71627e6-3cdb-410c-bec2-fba21171e18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1760" y="205575"/>
            <a:ext cx="6624736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:\Users\utente\AppData\Local\Microsoft\Windows\Temporary Internet Files\Content.IE5\FDON3N75\christmas-baubles-1824555_640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116632"/>
            <a:ext cx="3307192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8856330"/>
      </p:ext>
    </p:extLst>
  </p:cSld>
  <p:clrMapOvr>
    <a:masterClrMapping/>
  </p:clrMapOvr>
  <p:transition spd="slow" advClick="0" advTm="6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tente\Desktop\FOTO SORRENTI 19-20\5 QUINTE\aspettando il natale\e3273d30-633d-4ed2-900d-09650b08e4c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60" y="44090"/>
            <a:ext cx="6768752" cy="676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7" descr="C:\Users\utente\AppData\Local\Microsoft\Windows\Temporary Internet Files\Content.IE5\WL27HZCI\christmas_PNG3748[1]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2032" y="22967"/>
            <a:ext cx="3731968" cy="4270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537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6000">
        <p14:prism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tente\Desktop\FOTO SORRENTI 19-20\ACCOGLIENZA 16-09\0e67d063-26d3-44e2-ae12-0fb7999b987b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187" y="4620889"/>
            <a:ext cx="2357698" cy="17682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tente\Desktop\FOTO SORRENTI 19-20\ACCOGLIENZA 16-09\3f8c00f0-b156-4477-a35f-8031ab56b800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5816" y="4682512"/>
            <a:ext cx="2304256" cy="17281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tente\Desktop\FOTO SORRENTI 19-20\ACCOGLIENZA 16-09\9c4bae3a-5884-4e9d-bc88-65e00bcfc146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5380" y="4682512"/>
            <a:ext cx="2275535" cy="17066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utente\Desktop\FOTO SORRENTI 19-20\ACCOGLIENZA 16-09\ec888c00-582a-4a52-84e4-48c59ba0a44c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66654" y="2368372"/>
            <a:ext cx="2400999" cy="18007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utente\Desktop\FOTO SORRENTI 19-20\ACCOGLIENZA 16-09\cd27b2da-a729-4871-9fed-71638134498f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00110" y="2356524"/>
            <a:ext cx="2344359" cy="1758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utente\Desktop\FOTO SORRENTI 19-20\ACCOGLIENZA 16-09\ce49161e-8940-4e9f-920c-f2a913b4d5d1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3897" y="2348880"/>
            <a:ext cx="2426988" cy="18202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utente\Desktop\FOTO SORRENTI 19-20\ACCOGLIENZA 16-09\b8ba2144-ae95-4a74-8fdd-9747609349cf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3540" y="4169121"/>
            <a:ext cx="1201858" cy="24748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utente\Desktop\FOTO SORRENTI 19-20\ACCOGLIENZA 16-09\ceebfc25-e4f0-4b4a-b844-cc08c67af1f0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10000" y="250217"/>
            <a:ext cx="2493976" cy="18704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C:\Users\utente\Desktop\FOTO SORRENTI 19-20\ACCOGLIENZA 16-09\75b1142d-fdd9-43ff-9e91-0396f239b50c.jp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00110" y="250217"/>
            <a:ext cx="2435823" cy="18268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C:\Users\utente\Desktop\FOTO SORRENTI 19-20\ACCOGLIENZA 16-09\2343b170-ae2f-446d-828d-b31a2aa3afa5.jpg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4608" y="271117"/>
            <a:ext cx="2496277" cy="1872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1167766"/>
      </p:ext>
    </p:extLst>
  </p:cSld>
  <p:clrMapOvr>
    <a:masterClrMapping/>
  </p:clrMapOvr>
  <p:transition spd="slow" advClick="0" advTm="6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00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080120"/>
          </a:xfrm>
        </p:spPr>
        <p:txBody>
          <a:bodyPr>
            <a:normAutofit/>
          </a:bodyPr>
          <a:lstStyle/>
          <a:p>
            <a:r>
              <a:rPr lang="it-IT" b="1" dirty="0" smtClean="0">
                <a:solidFill>
                  <a:srgbClr val="FF9900"/>
                </a:solidFill>
                <a:latin typeface="French Script MT" pitchFamily="66" charset="0"/>
              </a:rPr>
              <a:t>Natale….classi prime</a:t>
            </a:r>
            <a:endParaRPr lang="it-IT" b="1" dirty="0">
              <a:solidFill>
                <a:srgbClr val="FF9900"/>
              </a:solidFill>
              <a:latin typeface="French Script MT" pitchFamily="66" charset="0"/>
            </a:endParaRPr>
          </a:p>
        </p:txBody>
      </p:sp>
      <p:pic>
        <p:nvPicPr>
          <p:cNvPr id="1026" name="Picture 2" descr="C:\Users\utente\Desktop\FOTO SORRENTI 19-20\1 PRIME\Natale\54955615-c4a8-415b-a228-e8f77e6f18bb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5776" y="1365587"/>
            <a:ext cx="4248472" cy="55182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tente\AppData\Local\Microsoft\Windows\Temporary Internet Files\Content.IE5\WL27HZCI\photo-frame-1078016_960_720[2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5616" y="-31026"/>
            <a:ext cx="7648711" cy="7042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625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6000">
        <p14:ripple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tente\Desktop\FOTO SORRENTI 19-20\1 PRIME\Natale OK\15fec145-08ef-4999-95a0-a302b677e90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tente\AppData\Local\Microsoft\Windows\Temporary Internet Files\Content.IE5\WL27HZCI\christmas_candy_PNG13857[1]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861" y="2708919"/>
            <a:ext cx="1965098" cy="2298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7308304" y="1124744"/>
            <a:ext cx="1728192" cy="4680520"/>
          </a:xfrm>
        </p:spPr>
        <p:txBody>
          <a:bodyPr>
            <a:normAutofit/>
          </a:bodyPr>
          <a:lstStyle/>
          <a:p>
            <a:r>
              <a:rPr lang="it-IT" b="1" dirty="0" smtClean="0">
                <a:solidFill>
                  <a:srgbClr val="002060"/>
                </a:solidFill>
                <a:latin typeface="French Script MT" pitchFamily="66" charset="0"/>
              </a:rPr>
              <a:t>Classi prime</a:t>
            </a:r>
            <a:endParaRPr lang="it-IT" b="1" dirty="0">
              <a:solidFill>
                <a:srgbClr val="002060"/>
              </a:solidFill>
              <a:latin typeface="French Script MT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7939166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948264" y="116632"/>
            <a:ext cx="1944216" cy="2664296"/>
          </a:xfrm>
        </p:spPr>
        <p:txBody>
          <a:bodyPr>
            <a:normAutofit/>
          </a:bodyPr>
          <a:lstStyle/>
          <a:p>
            <a:r>
              <a:rPr lang="it-IT" b="1" dirty="0" smtClean="0">
                <a:solidFill>
                  <a:srgbClr val="002060"/>
                </a:solidFill>
                <a:latin typeface="French Script MT" pitchFamily="66" charset="0"/>
              </a:rPr>
              <a:t>Tombolata classi quinte</a:t>
            </a:r>
            <a:endParaRPr lang="it-IT" dirty="0"/>
          </a:p>
        </p:txBody>
      </p:sp>
      <p:pic>
        <p:nvPicPr>
          <p:cNvPr id="1026" name="Picture 2" descr="C:\Users\utente\Desktop\FOTO SORRENTI 19-20\5 QUINTE\NATALE\tombola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0829" y="4564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tente\AppData\Local\Microsoft\Windows\Temporary Internet Files\Content.IE5\JWQQM1BB\Babbo Natale2_r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4288" y="3717032"/>
            <a:ext cx="1743348" cy="23941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45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>
        <p14:vortex dir="r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it-IT" b="1" dirty="0" smtClean="0">
                <a:solidFill>
                  <a:srgbClr val="FFFF00"/>
                </a:solidFill>
                <a:latin typeface="French Script MT" pitchFamily="66" charset="0"/>
              </a:rPr>
              <a:t>Laboratorio di inglese classe seconda</a:t>
            </a:r>
            <a:endParaRPr lang="it-IT" b="1" dirty="0">
              <a:solidFill>
                <a:srgbClr val="FFFF00"/>
              </a:solidFill>
              <a:latin typeface="French Script MT" pitchFamily="66" charset="0"/>
            </a:endParaRPr>
          </a:p>
        </p:txBody>
      </p:sp>
      <p:pic>
        <p:nvPicPr>
          <p:cNvPr id="14338" name="Picture 2" descr="C:\Users\utente\Desktop\FOTO SORRENTI 19-20\2 SECONDA\lab.inglese\e9de46f5-83ca-46f2-af46-5c63dd0bcbed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3906" y="1328845"/>
            <a:ext cx="7344816" cy="55086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utente\AppData\Local\Microsoft\Windows\Temporary Internet Files\Content.IE5\JWQQM1BB\christmas-tree-1883037_960_720[1]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6519" y="4103694"/>
            <a:ext cx="2577135" cy="257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7755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ferris dir="l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it-IT" b="1" dirty="0" smtClean="0">
                <a:solidFill>
                  <a:srgbClr val="002060"/>
                </a:solidFill>
                <a:latin typeface="French Script MT" pitchFamily="66" charset="0"/>
              </a:rPr>
              <a:t>Mercatini natalizi</a:t>
            </a:r>
            <a:endParaRPr lang="it-IT" b="1" dirty="0">
              <a:solidFill>
                <a:srgbClr val="002060"/>
              </a:solidFill>
              <a:latin typeface="French Script MT" pitchFamily="66" charset="0"/>
            </a:endParaRPr>
          </a:p>
        </p:txBody>
      </p:sp>
      <p:pic>
        <p:nvPicPr>
          <p:cNvPr id="16386" name="Picture 2" descr="C:\Users\utente\Desktop\FOTO SORRENTI 19-20\NATALE\27874709-cd66-473e-ac05-d0c8fa0e58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2449" y="1155301"/>
            <a:ext cx="6314905" cy="5632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utente\AppData\Local\Microsoft\Windows\Temporary Internet Files\Content.IE5\6ZFBJ6QZ\christmas-1828506_960_720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584" y="836712"/>
            <a:ext cx="9170156" cy="60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9901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6000">
        <p14:glitter pattern="hexagon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04248" y="2636912"/>
            <a:ext cx="1512168" cy="2088232"/>
          </a:xfrm>
        </p:spPr>
        <p:txBody>
          <a:bodyPr>
            <a:normAutofit fontScale="90000"/>
          </a:bodyPr>
          <a:lstStyle/>
          <a:p>
            <a:r>
              <a:rPr lang="it-IT" b="1" dirty="0" smtClean="0">
                <a:solidFill>
                  <a:srgbClr val="A50021"/>
                </a:solidFill>
                <a:latin typeface="French Script MT" pitchFamily="66" charset="0"/>
              </a:rPr>
              <a:t>Concerto di Natale di plesso</a:t>
            </a:r>
            <a:endParaRPr lang="it-IT" b="1" dirty="0">
              <a:solidFill>
                <a:srgbClr val="A50021"/>
              </a:solidFill>
              <a:latin typeface="French Script MT" pitchFamily="66" charset="0"/>
            </a:endParaRPr>
          </a:p>
        </p:txBody>
      </p:sp>
      <p:pic>
        <p:nvPicPr>
          <p:cNvPr id="10242" name="Picture 2" descr="C:\Users\utente\Desktop\FOTO SORRENTI 19-20\NATALE\0dd88ebc-5248-40db-a305-e9f4cd14b10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4" y="764704"/>
            <a:ext cx="5616624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utente\AppData\Local\Microsoft\Windows\Temporary Internet Files\Content.IE5\WL27HZCI\d3llkwp-41d8eb48-42bd-44b1-aabf-d9ef39bdf49f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9506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000">
        <p14:conveyor dir="l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utente\Desktop\FOTO SORRENTI 19-20\NATALE\0565f87e-2d75-4d21-a447-caa2f805019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9632" y="54046"/>
            <a:ext cx="6787008" cy="6787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utente\AppData\Local\Microsoft\Windows\Temporary Internet Files\Content.IE5\JWQQM1BB\Buon%20Natale%20Candy[1]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9054" y="2780928"/>
            <a:ext cx="4328163" cy="1966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Lunapop  Un Giorno Migliore Karaoke HD By Fax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2148" y="53997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71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6000">
        <p:checker/>
      </p:transition>
    </mc:Choice>
    <mc:Fallback xmlns="">
      <p:transition spd="slow" advClick="0" advTm="6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0192" y="332657"/>
            <a:ext cx="2602632" cy="3384376"/>
          </a:xfrm>
        </p:spPr>
        <p:txBody>
          <a:bodyPr>
            <a:normAutofit fontScale="90000"/>
          </a:bodyPr>
          <a:lstStyle/>
          <a:p>
            <a:r>
              <a:rPr lang="it-IT" b="1" dirty="0">
                <a:solidFill>
                  <a:srgbClr val="FFC000"/>
                </a:solidFill>
                <a:latin typeface="French Script MT" pitchFamily="66" charset="0"/>
              </a:rPr>
              <a:t>Laboratorio artistico-creativo   </a:t>
            </a:r>
            <a:r>
              <a:rPr lang="it-IT" b="1" dirty="0" smtClean="0">
                <a:solidFill>
                  <a:srgbClr val="FFC000"/>
                </a:solidFill>
                <a:latin typeface="French Script MT" pitchFamily="66" charset="0"/>
              </a:rPr>
              <a:t>classe </a:t>
            </a:r>
            <a:r>
              <a:rPr lang="it-IT" b="1" dirty="0">
                <a:solidFill>
                  <a:srgbClr val="FFC000"/>
                </a:solidFill>
                <a:latin typeface="French Script MT" pitchFamily="66" charset="0"/>
              </a:rPr>
              <a:t>quarta </a:t>
            </a:r>
            <a:r>
              <a:rPr lang="it-IT" b="1" dirty="0" smtClean="0">
                <a:solidFill>
                  <a:srgbClr val="FFC000"/>
                </a:solidFill>
                <a:latin typeface="French Script MT" pitchFamily="66" charset="0"/>
              </a:rPr>
              <a:t>A «L’inverno»</a:t>
            </a:r>
            <a:endParaRPr lang="it-IT" dirty="0"/>
          </a:p>
        </p:txBody>
      </p:sp>
      <p:pic>
        <p:nvPicPr>
          <p:cNvPr id="2050" name="Picture 2" descr="C:\Users\utente\Desktop\FOTO SORRENTI 19-20\4 QUARTE\inverno 4 a\20d13a66-7ad7-47ff-a4f3-b09abe29426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89" y="0"/>
            <a:ext cx="6192688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utente\AppData\Local\Microsoft\Windows\Temporary Internet Files\Content.IE5\6ZFBJ6QZ\175px-Snowman_icon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8224" y="3861048"/>
            <a:ext cx="2098923" cy="209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8225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000">
        <p:blinds dir="vert"/>
      </p:transition>
    </mc:Choice>
    <mc:Fallback xmlns="">
      <p:transition spd="slow" advClick="0" advTm="6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tente\Desktop\FOTO SORRENTI 19-20\4 QUARTE\Inverno 4 A\358d448a-c70e-42cc-af55-1f80589edda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tente\AppData\Local\Microsoft\Windows\Temporary Internet Files\Content.IE5\WL27HZCI\snowflake-153762_960_720[1]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342614">
            <a:off x="557896" y="589723"/>
            <a:ext cx="2213050" cy="2525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utente\AppData\Local\Microsoft\Windows\Temporary Internet Files\Content.IE5\WL27HZCI\snowflake-153762_960_720[1]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513802">
            <a:off x="587213" y="3787481"/>
            <a:ext cx="2213050" cy="2525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09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14:window dir="vert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2420888"/>
            <a:ext cx="2286000" cy="2088232"/>
          </a:xfrm>
        </p:spPr>
        <p:txBody>
          <a:bodyPr/>
          <a:lstStyle/>
          <a:p>
            <a:r>
              <a:rPr lang="it-IT" b="1" dirty="0" smtClean="0">
                <a:solidFill>
                  <a:srgbClr val="FFC000"/>
                </a:solidFill>
                <a:latin typeface="French Script MT" pitchFamily="66" charset="0"/>
              </a:rPr>
              <a:t>«</a:t>
            </a:r>
            <a:r>
              <a:rPr lang="it-IT" b="1" dirty="0">
                <a:solidFill>
                  <a:srgbClr val="FFC000"/>
                </a:solidFill>
                <a:latin typeface="French Script MT" pitchFamily="66" charset="0"/>
              </a:rPr>
              <a:t>L’inverno</a:t>
            </a:r>
            <a:r>
              <a:rPr lang="it-IT" b="1" dirty="0" smtClean="0">
                <a:solidFill>
                  <a:srgbClr val="FFC000"/>
                </a:solidFill>
                <a:latin typeface="French Script MT" pitchFamily="66" charset="0"/>
              </a:rPr>
              <a:t>»</a:t>
            </a:r>
            <a:br>
              <a:rPr lang="it-IT" b="1" dirty="0" smtClean="0">
                <a:solidFill>
                  <a:srgbClr val="FFC000"/>
                </a:solidFill>
                <a:latin typeface="French Script MT" pitchFamily="66" charset="0"/>
              </a:rPr>
            </a:br>
            <a:r>
              <a:rPr lang="it-IT" b="1" dirty="0" smtClean="0">
                <a:solidFill>
                  <a:srgbClr val="FFC000"/>
                </a:solidFill>
                <a:latin typeface="French Script MT" pitchFamily="66" charset="0"/>
              </a:rPr>
              <a:t>classi prime</a:t>
            </a:r>
            <a:endParaRPr lang="it-IT" dirty="0"/>
          </a:p>
        </p:txBody>
      </p:sp>
      <p:pic>
        <p:nvPicPr>
          <p:cNvPr id="1026" name="Picture 2" descr="C:\Users\utente\Desktop\FOTO SORRENTI 19-20\1 PRIME\inverno\30fa21e8-7534-462e-81c1-3192ee3652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9" descr="C:\Users\utente\AppData\Local\Microsoft\Windows\Temporary Internet Files\Content.IE5\WL27HZCI\snowflake-1914896_640[1]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948148">
            <a:off x="-87021" y="324828"/>
            <a:ext cx="2639616" cy="2639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9" descr="C:\Users\utente\AppData\Local\Microsoft\Windows\Temporary Internet Files\Content.IE5\WL27HZCI\snowflake-1914896_640[1]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948148">
            <a:off x="-87019" y="3905597"/>
            <a:ext cx="2639616" cy="2639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0335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000">
        <p14:gallery dir="l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tente\Desktop\FOTO SORRENTI 19-20\ACCOGLIENZA 16-09\909699db-69ee-4819-a97e-306f651ac4df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4086" y="4727235"/>
            <a:ext cx="2927911" cy="164878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tente\Desktop\FOTO SORRENTI 19-20\ACCOGLIENZA 16-09\e524b5da-e829-42bf-abac-e7700c3d811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0192" y="4437113"/>
            <a:ext cx="2647616" cy="198571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utente\Desktop\FOTO SORRENTI 19-20\ACCOGLIENZA 16-09\f99cdc99-e72d-4228-97a1-147d376501ed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471" y="4437112"/>
            <a:ext cx="2623337" cy="196750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utente\Desktop\FOTO SORRENTI 19-20\2 SECONDA\Siamo in seconda\b4432a9a-8da0-4e73-9a2b-24e371faae55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4988" y="1484784"/>
            <a:ext cx="4987013" cy="280831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800" b="1" dirty="0" smtClean="0">
                <a:solidFill>
                  <a:srgbClr val="FF0000"/>
                </a:solidFill>
                <a:latin typeface="French Script MT" pitchFamily="66" charset="0"/>
              </a:rPr>
              <a:t>Siamo in seconda!</a:t>
            </a:r>
            <a:endParaRPr lang="it-IT" sz="4800" b="1" dirty="0">
              <a:solidFill>
                <a:srgbClr val="FF0000"/>
              </a:solidFill>
              <a:latin typeface="French Script MT" pitchFamily="66" charset="0"/>
            </a:endParaRPr>
          </a:p>
        </p:txBody>
      </p:sp>
      <p:pic>
        <p:nvPicPr>
          <p:cNvPr id="7" name="Picture 8" descr="C:\Users\utente\Desktop\Maestra Enza\FOTO SCUOLA  I QUADR 2018-2019\ACCOGLIENZA  17 SETTEMBRE\a-smile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764704"/>
            <a:ext cx="1113023" cy="11130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8" name="Picture 8" descr="C:\Users\utente\Desktop\Maestra Enza\FOTO SCUOLA  I QUADR 2018-2019\ACCOGLIENZA  17 SETTEMBRE\a-smile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24328" y="729889"/>
            <a:ext cx="1113023" cy="11130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84322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6000">
        <p14:doors dir="vert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tente\Desktop\FOTO SORRENTI 19-20\1 PRIME\INVERNO\be0f7c76-c047-4ea6-8756-d8da1ed045b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9632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utente\AppData\Local\Microsoft\Windows\Temporary Internet Files\Content.IE5\FDON3N75\snowman-160884_640[1]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359991">
            <a:off x="7314806" y="3261485"/>
            <a:ext cx="1323870" cy="1620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C:\Users\utente\AppData\Local\Microsoft\Windows\Temporary Internet Files\Content.IE5\FDON3N75\snowman-160884_640[1]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439824">
            <a:off x="-21669" y="1946300"/>
            <a:ext cx="1323870" cy="1620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8971832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tente\Desktop\FOTO SORRENTI 19-20\1 PRIME\INVERNO\9a728d88-689c-446a-add2-6820bd37bdc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149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C:\Users\utente\AppData\Local\Microsoft\Windows\Temporary Internet Files\Content.IE5\6ZFBJ6QZ\snowflake-1093202_960_720[1]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79633">
            <a:off x="6993670" y="288227"/>
            <a:ext cx="1672635" cy="1917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:\Users\utente\AppData\Local\Microsoft\Windows\Temporary Internet Files\Content.IE5\6ZFBJ6QZ\snowflake-1093202_960_720[1]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217081">
            <a:off x="6881122" y="2383745"/>
            <a:ext cx="1672635" cy="1917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C:\Users\utente\AppData\Local\Microsoft\Windows\Temporary Internet Files\Content.IE5\6ZFBJ6QZ\snowflake-1093202_960_720[1]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929771">
            <a:off x="7077921" y="4456291"/>
            <a:ext cx="1672635" cy="1917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425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000">
        <p14:gallery dir="l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500"/>
                            </p:stCondLst>
                            <p:childTnLst>
                              <p:par>
                                <p:cTn id="15" presetID="26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tente\Desktop\FOTO SORRENTI 19-20\1 PRIME\INVERNO\9b69f5d0-f67f-4e06-a32b-367d1274d4d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utente\AppData\Local\Microsoft\Windows\Temporary Internet Files\Content.IE5\WL27HZCI\snowflake-1914896_640[1]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948148">
            <a:off x="6681192" y="980727"/>
            <a:ext cx="2639616" cy="2639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:\Users\utente\AppData\Local\Microsoft\Windows\Temporary Internet Files\Content.IE5\WL27HZCI\snowflake-1914896_640[1]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145020">
            <a:off x="-42951" y="832554"/>
            <a:ext cx="2639616" cy="2639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782342"/>
      </p:ext>
    </p:extLst>
  </p:cSld>
  <p:clrMapOvr>
    <a:masterClrMapping/>
  </p:clrMapOvr>
  <p:transition spd="slow" advClick="0" advTm="6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45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tente\Desktop\FOTO SORRENTI 19-20\1 PRIME\inverno OK\c251167c-3c08-4844-bb54-9415069f96f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tente\AppData\Local\Microsoft\Windows\Temporary Internet Files\Content.IE5\JWQQM1BB\holidays-1798208_960_720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3649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utente\AppData\Local\Microsoft\Windows\Temporary Internet Files\Content.IE5\WL27HZCI\neve[1]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346587">
            <a:off x="7718328" y="4271072"/>
            <a:ext cx="1307976" cy="130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utente\AppData\Local\Microsoft\Windows\Temporary Internet Files\Content.IE5\WL27HZCI\neve[1]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684137">
            <a:off x="149106" y="2979835"/>
            <a:ext cx="1307976" cy="130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4544451"/>
      </p:ext>
    </p:extLst>
  </p:cSld>
  <p:clrMapOvr>
    <a:masterClrMapping/>
  </p:clrMapOvr>
  <p:transition spd="slow" advClick="0" advTm="6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25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75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500"/>
                            </p:stCondLst>
                            <p:childTnLst>
                              <p:par>
                                <p:cTn id="14" presetID="26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7504" y="404664"/>
            <a:ext cx="2088232" cy="3312368"/>
          </a:xfrm>
        </p:spPr>
        <p:txBody>
          <a:bodyPr>
            <a:normAutofit fontScale="90000"/>
          </a:bodyPr>
          <a:lstStyle/>
          <a:p>
            <a:r>
              <a:rPr lang="it-IT" b="1" dirty="0">
                <a:solidFill>
                  <a:srgbClr val="002060"/>
                </a:solidFill>
                <a:latin typeface="French Script MT" pitchFamily="66" charset="0"/>
              </a:rPr>
              <a:t>Laboratorio artistico-creativo   classe </a:t>
            </a:r>
            <a:r>
              <a:rPr lang="it-IT" b="1" dirty="0" smtClean="0">
                <a:solidFill>
                  <a:srgbClr val="002060"/>
                </a:solidFill>
                <a:latin typeface="French Script MT" pitchFamily="66" charset="0"/>
              </a:rPr>
              <a:t>seconda</a:t>
            </a:r>
            <a:r>
              <a:rPr lang="it-IT" b="1" dirty="0">
                <a:solidFill>
                  <a:srgbClr val="002060"/>
                </a:solidFill>
                <a:latin typeface="French Script MT" pitchFamily="66" charset="0"/>
              </a:rPr>
              <a:t/>
            </a:r>
            <a:br>
              <a:rPr lang="it-IT" b="1" dirty="0">
                <a:solidFill>
                  <a:srgbClr val="002060"/>
                </a:solidFill>
                <a:latin typeface="French Script MT" pitchFamily="66" charset="0"/>
              </a:rPr>
            </a:br>
            <a:r>
              <a:rPr lang="it-IT" b="1" dirty="0">
                <a:solidFill>
                  <a:srgbClr val="002060"/>
                </a:solidFill>
                <a:latin typeface="French Script MT" pitchFamily="66" charset="0"/>
              </a:rPr>
              <a:t>«L’inverno»</a:t>
            </a:r>
            <a:endParaRPr lang="it-IT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Users\utente\Desktop\FOTO SORRENTI 19-20\2 SECONDA\inverno\ddf1f330-9a76-4ef5-9de3-41cd2660d1b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94934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tente\AppData\Local\Microsoft\Windows\Temporary Internet Files\Content.IE5\JWQQM1BB\bow-1831697_640[1]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52" y="4200888"/>
            <a:ext cx="2255912" cy="2255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1989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:split orient="vert"/>
      </p:transition>
    </mc:Choice>
    <mc:Fallback xmlns="">
      <p:transition spd="slow" advClick="0" advTm="6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41200" y="116632"/>
            <a:ext cx="2195296" cy="4464496"/>
          </a:xfrm>
        </p:spPr>
        <p:txBody>
          <a:bodyPr>
            <a:normAutofit/>
          </a:bodyPr>
          <a:lstStyle/>
          <a:p>
            <a:r>
              <a:rPr lang="it-IT" b="1" dirty="0">
                <a:solidFill>
                  <a:srgbClr val="002060"/>
                </a:solidFill>
                <a:latin typeface="French Script MT" pitchFamily="66" charset="0"/>
              </a:rPr>
              <a:t>Laboratorio artistico-creativo   classe </a:t>
            </a:r>
            <a:r>
              <a:rPr lang="it-IT" b="1" dirty="0" smtClean="0">
                <a:solidFill>
                  <a:srgbClr val="002060"/>
                </a:solidFill>
                <a:latin typeface="French Script MT" pitchFamily="66" charset="0"/>
              </a:rPr>
              <a:t>terza</a:t>
            </a:r>
            <a:br>
              <a:rPr lang="it-IT" b="1" dirty="0" smtClean="0">
                <a:solidFill>
                  <a:srgbClr val="002060"/>
                </a:solidFill>
                <a:latin typeface="French Script MT" pitchFamily="66" charset="0"/>
              </a:rPr>
            </a:br>
            <a:r>
              <a:rPr lang="it-IT" b="1" dirty="0" smtClean="0">
                <a:solidFill>
                  <a:srgbClr val="002060"/>
                </a:solidFill>
                <a:latin typeface="French Script MT" pitchFamily="66" charset="0"/>
              </a:rPr>
              <a:t>«L’inverno»</a:t>
            </a:r>
            <a:endParaRPr lang="it-IT" dirty="0">
              <a:solidFill>
                <a:srgbClr val="002060"/>
              </a:solidFill>
            </a:endParaRPr>
          </a:p>
        </p:txBody>
      </p:sp>
      <p:pic>
        <p:nvPicPr>
          <p:cNvPr id="2050" name="Picture 2" descr="C:\Users\utente\Desktop\FOTO SORRENTI 19-20\3 TERZA\inverno\5e03ef93-8e70-4f87-ab13-245196845e3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6799" y="-22432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tente\AppData\Local\Microsoft\Windows\Temporary Internet Files\Content.IE5\FDON3N75\snowflake-160915_960_720[1]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71859" y="4221088"/>
            <a:ext cx="2132856" cy="213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585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6000">
        <p:checker/>
      </p:transition>
    </mc:Choice>
    <mc:Fallback xmlns="">
      <p:transition spd="slow" advClick="0" advTm="6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0" y="116632"/>
            <a:ext cx="2286000" cy="4176464"/>
          </a:xfrm>
        </p:spPr>
        <p:txBody>
          <a:bodyPr>
            <a:normAutofit/>
          </a:bodyPr>
          <a:lstStyle/>
          <a:p>
            <a:r>
              <a:rPr lang="it-IT" b="1" dirty="0">
                <a:solidFill>
                  <a:srgbClr val="00B0F0"/>
                </a:solidFill>
                <a:latin typeface="French Script MT" pitchFamily="66" charset="0"/>
              </a:rPr>
              <a:t>Laboratorio artistico-creativo   classe quarta </a:t>
            </a:r>
            <a:r>
              <a:rPr lang="it-IT" b="1" dirty="0" smtClean="0">
                <a:solidFill>
                  <a:srgbClr val="00B0F0"/>
                </a:solidFill>
                <a:latin typeface="French Script MT" pitchFamily="66" charset="0"/>
              </a:rPr>
              <a:t>B «L’inverno</a:t>
            </a:r>
            <a:r>
              <a:rPr lang="it-IT" b="1" dirty="0">
                <a:solidFill>
                  <a:srgbClr val="00B0F0"/>
                </a:solidFill>
                <a:latin typeface="French Script MT" pitchFamily="66" charset="0"/>
              </a:rPr>
              <a:t>»</a:t>
            </a:r>
            <a:endParaRPr lang="it-IT" dirty="0">
              <a:solidFill>
                <a:srgbClr val="00B0F0"/>
              </a:solidFill>
            </a:endParaRPr>
          </a:p>
        </p:txBody>
      </p:sp>
      <p:pic>
        <p:nvPicPr>
          <p:cNvPr id="5122" name="Picture 2" descr="C:\Users\utente\Desktop\FOTO SORRENTI 19-20\4 QUARTE\INVERNO 4 b\9951f5ef-904a-4937-9068-433b91fa617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utente\AppData\Local\Microsoft\Windows\Temporary Internet Files\Content.IE5\6ZFBJ6QZ\winter-1126552_960_720[1]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0" y="4365104"/>
            <a:ext cx="2194560" cy="219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855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6000">
        <p:dissolve/>
      </p:transition>
    </mc:Choice>
    <mc:Fallback xmlns="">
      <p:transition spd="slow" advClick="0" advTm="6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98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04248" y="1211794"/>
            <a:ext cx="2232248" cy="3009294"/>
          </a:xfrm>
        </p:spPr>
        <p:txBody>
          <a:bodyPr>
            <a:normAutofit/>
          </a:bodyPr>
          <a:lstStyle/>
          <a:p>
            <a:r>
              <a:rPr lang="it-IT" b="1" dirty="0" smtClean="0">
                <a:solidFill>
                  <a:srgbClr val="CCECFF"/>
                </a:solidFill>
                <a:latin typeface="French Script MT" pitchFamily="66" charset="0"/>
              </a:rPr>
              <a:t>Cristalli di ghiaccio</a:t>
            </a:r>
            <a:br>
              <a:rPr lang="it-IT" b="1" dirty="0" smtClean="0">
                <a:solidFill>
                  <a:srgbClr val="CCECFF"/>
                </a:solidFill>
                <a:latin typeface="French Script MT" pitchFamily="66" charset="0"/>
              </a:rPr>
            </a:br>
            <a:r>
              <a:rPr lang="it-IT" b="1" dirty="0" smtClean="0">
                <a:solidFill>
                  <a:srgbClr val="CCECFF"/>
                </a:solidFill>
                <a:latin typeface="French Script MT" pitchFamily="66" charset="0"/>
              </a:rPr>
              <a:t>classi quinte</a:t>
            </a:r>
            <a:endParaRPr lang="it-IT" b="1" dirty="0">
              <a:solidFill>
                <a:srgbClr val="CCECFF"/>
              </a:solidFill>
              <a:latin typeface="French Script MT" pitchFamily="66" charset="0"/>
            </a:endParaRPr>
          </a:p>
        </p:txBody>
      </p:sp>
      <p:pic>
        <p:nvPicPr>
          <p:cNvPr id="2050" name="Picture 2" descr="C:\Users\utente\Desktop\FOTO SORRENTI 19-20\5 QUINTE\cristalli di neve\3cbe90d1-9f31-415c-a99e-9a074d2f79a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utente\AppData\Local\Microsoft\Windows\Temporary Internet Files\Content.IE5\FDON3N75\snowflake-160915_960_720[1]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688535">
            <a:off x="6595917" y="4119945"/>
            <a:ext cx="2088603" cy="2088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utente\AppData\Local\Microsoft\Windows\Temporary Internet Files\Content.IE5\FDON3N75\snowflake-160915_960_720[1]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392796">
            <a:off x="6890649" y="73106"/>
            <a:ext cx="1728192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2361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6000">
        <p14:flip dir="r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75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tente\Desktop\FOTO SORRENTI 19-20\5 QUINTE\cristalli di neve\fb320e1d-431c-4a24-bccc-8b6aab09adf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9" descr="C:\Users\utente\AppData\Local\Microsoft\Windows\Temporary Internet Files\Content.IE5\WL27HZCI\snowflake-1914896_640[1]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948148">
            <a:off x="7302865" y="3855609"/>
            <a:ext cx="1795821" cy="1795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9" descr="C:\Users\utente\AppData\Local\Microsoft\Windows\Temporary Internet Files\Content.IE5\WL27HZCI\snowflake-1914896_640[1]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948148">
            <a:off x="-240158" y="993106"/>
            <a:ext cx="1947766" cy="1947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2757151"/>
      </p:ext>
    </p:extLst>
  </p:cSld>
  <p:clrMapOvr>
    <a:masterClrMapping/>
  </p:clrMapOvr>
  <p:transition spd="slow" advClick="0" advTm="6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1800200" cy="3658418"/>
          </a:xfrm>
        </p:spPr>
        <p:txBody>
          <a:bodyPr>
            <a:normAutofit/>
          </a:bodyPr>
          <a:lstStyle/>
          <a:p>
            <a:r>
              <a:rPr lang="it-IT" b="1" dirty="0" smtClean="0">
                <a:solidFill>
                  <a:srgbClr val="002060"/>
                </a:solidFill>
                <a:latin typeface="French Script MT" pitchFamily="66" charset="0"/>
              </a:rPr>
              <a:t>«Giornata della memoria» </a:t>
            </a:r>
            <a:br>
              <a:rPr lang="it-IT" b="1" dirty="0" smtClean="0">
                <a:solidFill>
                  <a:srgbClr val="002060"/>
                </a:solidFill>
                <a:latin typeface="French Script MT" pitchFamily="66" charset="0"/>
              </a:rPr>
            </a:br>
            <a:r>
              <a:rPr lang="it-IT" b="1" dirty="0" smtClean="0">
                <a:solidFill>
                  <a:srgbClr val="002060"/>
                </a:solidFill>
                <a:latin typeface="French Script MT" pitchFamily="66" charset="0"/>
              </a:rPr>
              <a:t>classi quarte</a:t>
            </a:r>
            <a:endParaRPr lang="it-IT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Users\utente\Desktop\FOTO SORRENTI 19-20\4 QUARTE\GIORNATA della MEMORIA 4a 4b\12260c49-085b-40dc-bc0c-dd2968a647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tente\AppData\Local\Microsoft\Windows\Temporary Internet Files\Content.IE5\6ZFBJ6QZ\1945shoa[1]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6214" y="4207976"/>
            <a:ext cx="1905000" cy="25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2270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000">
        <p:blinds dir="vert"/>
      </p:transition>
    </mc:Choice>
    <mc:Fallback xmlns="">
      <p:transition spd="slow" advClick="0" advTm="6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3600" b="1" dirty="0" smtClean="0">
                <a:solidFill>
                  <a:srgbClr val="002060"/>
                </a:solidFill>
                <a:latin typeface="French Script MT" pitchFamily="66" charset="0"/>
              </a:rPr>
              <a:t>23 </a:t>
            </a:r>
            <a:r>
              <a:rPr lang="it-IT" sz="3600" b="1" dirty="0">
                <a:solidFill>
                  <a:srgbClr val="002060"/>
                </a:solidFill>
                <a:latin typeface="French Script MT" pitchFamily="66" charset="0"/>
              </a:rPr>
              <a:t>ottobre </a:t>
            </a:r>
            <a:r>
              <a:rPr lang="it-IT" sz="3600" b="1" dirty="0" smtClean="0">
                <a:solidFill>
                  <a:srgbClr val="002060"/>
                </a:solidFill>
                <a:latin typeface="French Script MT" pitchFamily="66" charset="0"/>
              </a:rPr>
              <a:t>2019</a:t>
            </a:r>
            <a:r>
              <a:rPr lang="it-IT" sz="3600" b="1" dirty="0">
                <a:solidFill>
                  <a:srgbClr val="002060"/>
                </a:solidFill>
                <a:latin typeface="French Script MT" pitchFamily="66" charset="0"/>
              </a:rPr>
              <a:t/>
            </a:r>
            <a:br>
              <a:rPr lang="it-IT" sz="3600" b="1" dirty="0">
                <a:solidFill>
                  <a:srgbClr val="002060"/>
                </a:solidFill>
                <a:latin typeface="French Script MT" pitchFamily="66" charset="0"/>
              </a:rPr>
            </a:br>
            <a:r>
              <a:rPr lang="it-IT" sz="3600" b="1" dirty="0">
                <a:solidFill>
                  <a:srgbClr val="002060"/>
                </a:solidFill>
                <a:latin typeface="French Script MT" pitchFamily="66" charset="0"/>
              </a:rPr>
              <a:t>Festa dell’accoglienza </a:t>
            </a:r>
            <a:r>
              <a:rPr lang="it-IT" sz="3600" b="1" dirty="0" smtClean="0">
                <a:solidFill>
                  <a:srgbClr val="002060"/>
                </a:solidFill>
                <a:latin typeface="French Script MT" pitchFamily="66" charset="0"/>
              </a:rPr>
              <a:t>- </a:t>
            </a:r>
            <a:r>
              <a:rPr lang="it-IT" sz="3600" b="1" dirty="0">
                <a:solidFill>
                  <a:srgbClr val="002060"/>
                </a:solidFill>
                <a:latin typeface="French Script MT" pitchFamily="66" charset="0"/>
              </a:rPr>
              <a:t>continuità Infanzia-Primaria</a:t>
            </a:r>
          </a:p>
        </p:txBody>
      </p:sp>
      <p:pic>
        <p:nvPicPr>
          <p:cNvPr id="6146" name="Picture 2" descr="C:\Users\utente\Desktop\FOTO SORRENTI 19-20\1 PRIME\Festa dell'accoglienza 23 ottobre\33a68766-9715-4e8c-9192-65924288a50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42482" y="1867467"/>
            <a:ext cx="1590264" cy="2120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tente\Desktop\FOTO SORRENTI 19-20\1 PRIME\Festa dell'accoglienza 23 ottobre\4c8e1e5b-5cd4-47a4-9119-afe99dd2da57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4399" y="1810720"/>
            <a:ext cx="1607795" cy="21437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utente\Desktop\FOTO SORRENTI 19-20\1 PRIME\Festa dell'accoglienza 23 ottobre\7ab34351-9559-42e8-884c-9df23714b7fc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125" y="4437112"/>
            <a:ext cx="2765099" cy="20738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utente\Desktop\FOTO SORRENTI 19-20\1 PRIME\Festa dell'accoglienza 23 ottobre\7bcff3c1-10f7-405d-9b82-360da693b7b8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4500" y="4546853"/>
            <a:ext cx="2744821" cy="2058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utente\Desktop\FOTO SORRENTI 19-20\1 PRIME\Festa dell'accoglienza 23 ottobre\8124e39c-a9e6-4c5a-8c5c-f5f1c9ac87c5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65244" y="4356410"/>
            <a:ext cx="2912840" cy="21846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Users\utente\Desktop\FOTO SORRENTI 19-20\1 PRIME\Festa dell'accoglienza 23 ottobre\1230bb26-5740-4891-8407-3baf356e76f3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20272" y="1867467"/>
            <a:ext cx="1682132" cy="2242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utente\Desktop\FOTO SORRENTI 19-20\1 PRIME\Festa dell'accoglienza 23 ottobre\e1f3ae40-c3ec-4129-93f8-ebfdaf776fbc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1723506"/>
            <a:ext cx="1656184" cy="23255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C:\Users\utente\AppData\Local\Microsoft\Windows\Temporary Internet Files\Content.IE5\JWQQM1BB\Slide_Home_1[1]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84121" y="-387423"/>
            <a:ext cx="6530677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8452023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tente\Desktop\FOTO SORRENTI 19-20\4 QUARTE\GIORNATA della MEMORIA 4a 4b\72757029-743a-466b-9289-b8b8651c27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4761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utente\AppData\Local\Microsoft\Windows\Temporary Internet Files\Content.IE5\6ZFBJ6QZ\giornata_della_memoria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5488" y="764704"/>
            <a:ext cx="2018928" cy="2018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utente\AppData\Local\Microsoft\Windows\Temporary Internet Files\Content.IE5\WL27HZCI\teaser-news-giornata-memoria-2013_a3_2_news_img[1]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2588" y="3556070"/>
            <a:ext cx="1996689" cy="1331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4934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6000">
        <p14:reveal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5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25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225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84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092280" y="274638"/>
            <a:ext cx="1944216" cy="3802434"/>
          </a:xfrm>
        </p:spPr>
        <p:txBody>
          <a:bodyPr>
            <a:normAutofit/>
          </a:bodyPr>
          <a:lstStyle/>
          <a:p>
            <a:r>
              <a:rPr lang="it-IT" b="1" dirty="0" smtClean="0">
                <a:solidFill>
                  <a:srgbClr val="002060"/>
                </a:solidFill>
                <a:latin typeface="French Script MT" pitchFamily="66" charset="0"/>
              </a:rPr>
              <a:t>«Giornata </a:t>
            </a:r>
            <a:r>
              <a:rPr lang="it-IT" b="1" dirty="0">
                <a:solidFill>
                  <a:srgbClr val="002060"/>
                </a:solidFill>
                <a:latin typeface="French Script MT" pitchFamily="66" charset="0"/>
              </a:rPr>
              <a:t>della </a:t>
            </a:r>
            <a:r>
              <a:rPr lang="it-IT" b="1" dirty="0" smtClean="0">
                <a:solidFill>
                  <a:srgbClr val="002060"/>
                </a:solidFill>
                <a:latin typeface="French Script MT" pitchFamily="66" charset="0"/>
              </a:rPr>
              <a:t>memoria» </a:t>
            </a:r>
            <a:r>
              <a:rPr lang="it-IT" b="1" dirty="0">
                <a:solidFill>
                  <a:srgbClr val="002060"/>
                </a:solidFill>
                <a:latin typeface="French Script MT" pitchFamily="66" charset="0"/>
              </a:rPr>
              <a:t/>
            </a:r>
            <a:br>
              <a:rPr lang="it-IT" b="1" dirty="0">
                <a:solidFill>
                  <a:srgbClr val="002060"/>
                </a:solidFill>
                <a:latin typeface="French Script MT" pitchFamily="66" charset="0"/>
              </a:rPr>
            </a:br>
            <a:r>
              <a:rPr lang="it-IT" b="1" dirty="0">
                <a:solidFill>
                  <a:srgbClr val="002060"/>
                </a:solidFill>
                <a:latin typeface="French Script MT" pitchFamily="66" charset="0"/>
              </a:rPr>
              <a:t>classi </a:t>
            </a:r>
            <a:r>
              <a:rPr lang="it-IT" b="1" dirty="0" smtClean="0">
                <a:solidFill>
                  <a:srgbClr val="002060"/>
                </a:solidFill>
                <a:latin typeface="French Script MT" pitchFamily="66" charset="0"/>
              </a:rPr>
              <a:t>quinte</a:t>
            </a:r>
            <a:endParaRPr lang="it-IT" dirty="0"/>
          </a:p>
        </p:txBody>
      </p:sp>
      <p:pic>
        <p:nvPicPr>
          <p:cNvPr id="3074" name="Picture 2" descr="C:\Users\utente\Desktop\FOTO SORRENTI 19-20\5 QUINTE\GIORNATA della MEMORIA\ea066535-015a-4d4f-bd3c-60c24241e4a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91" y="-14227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tente\AppData\Local\Microsoft\Windows\Temporary Internet Files\Content.IE5\WL27HZCI\IMG_7074[1]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40251" y="4293096"/>
            <a:ext cx="1977472" cy="113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898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tente\Desktop\FOTO SORRENTI 19-20\5 QUINTE\GIORNATA della MEMORIA\f99554aa-8e6b-4716-a672-05fb34e8401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tente\AppData\Local\Microsoft\Windows\Temporary Internet Files\Content.IE5\JWQQM1BB\auschwitz-copia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5936" y="4941168"/>
            <a:ext cx="4872003" cy="1692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utente\AppData\Local\Microsoft\Windows\Temporary Internet Files\Content.IE5\WL27HZCI\1485445288_giorno-della-memoria[1]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766" y="4940790"/>
            <a:ext cx="3268162" cy="1836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611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020272" y="188640"/>
            <a:ext cx="2016224" cy="3888432"/>
          </a:xfrm>
        </p:spPr>
        <p:txBody>
          <a:bodyPr>
            <a:normAutofit fontScale="90000"/>
          </a:bodyPr>
          <a:lstStyle/>
          <a:p>
            <a:r>
              <a:rPr lang="it-IT" b="1" dirty="0" smtClean="0">
                <a:solidFill>
                  <a:srgbClr val="002060"/>
                </a:solidFill>
                <a:latin typeface="French Script MT" pitchFamily="66" charset="0"/>
              </a:rPr>
              <a:t/>
            </a:r>
            <a:br>
              <a:rPr lang="it-IT" b="1" dirty="0" smtClean="0">
                <a:solidFill>
                  <a:srgbClr val="002060"/>
                </a:solidFill>
                <a:latin typeface="French Script MT" pitchFamily="66" charset="0"/>
              </a:rPr>
            </a:br>
            <a:r>
              <a:rPr lang="it-IT" b="1" dirty="0" smtClean="0">
                <a:solidFill>
                  <a:srgbClr val="002060"/>
                </a:solidFill>
                <a:latin typeface="French Script MT" pitchFamily="66" charset="0"/>
              </a:rPr>
              <a:t> Festa dell’inverno. </a:t>
            </a:r>
            <a:br>
              <a:rPr lang="it-IT" b="1" dirty="0" smtClean="0">
                <a:solidFill>
                  <a:srgbClr val="002060"/>
                </a:solidFill>
                <a:latin typeface="French Script MT" pitchFamily="66" charset="0"/>
              </a:rPr>
            </a:br>
            <a:r>
              <a:rPr lang="it-IT" b="1" dirty="0" smtClean="0">
                <a:solidFill>
                  <a:srgbClr val="002060"/>
                </a:solidFill>
                <a:latin typeface="French Script MT" pitchFamily="66" charset="0"/>
              </a:rPr>
              <a:t>Continuità Infanzia-Primaria (classi prime)</a:t>
            </a:r>
            <a:endParaRPr lang="it-IT" dirty="0"/>
          </a:p>
        </p:txBody>
      </p:sp>
      <p:pic>
        <p:nvPicPr>
          <p:cNvPr id="1026" name="Picture 2" descr="C:\Users\utente\Desktop\FOTO SORRENTI 19-20\1 PRIME\festa dell'inverno\0c6c9275-85c8-454b-abb7-8dba2cfc63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utente\AppData\Local\Microsoft\Windows\Temporary Internet Files\Content.IE5\JWQQM1BB\flake-1854933_640[1]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72064" y="4797152"/>
            <a:ext cx="2471936" cy="164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7062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6000">
        <p14:vortex dir="r"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tente\Desktop\FOTO SORRENTI 19-20\1 PRIME\festa dell'inverno\995cbdd2-b644-4b26-aee7-941016609f2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tente\AppData\Local\Microsoft\Windows\Temporary Internet Files\Content.IE5\6ZFBJ6QZ\snowflake-1093202_960_720[1]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639" y="2374955"/>
            <a:ext cx="1838722" cy="2108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utente\AppData\Local\Microsoft\Windows\Temporary Internet Files\Content.IE5\6ZFBJ6QZ\snowflake-1093202_960_720[1]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1639" y="1628800"/>
            <a:ext cx="1838722" cy="2108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3811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6000">
        <p14:flip dir="r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25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utente\AppData\Local\Microsoft\Windows\Temporary Internet Files\Content.IE5\FDON3N75\pagella1_r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4085" y="908720"/>
            <a:ext cx="6390709" cy="51125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b="1" dirty="0" smtClean="0">
                <a:solidFill>
                  <a:srgbClr val="002060"/>
                </a:solidFill>
                <a:latin typeface="French Script MT" pitchFamily="66" charset="0"/>
              </a:rPr>
              <a:t>Fine primo quadrimestre</a:t>
            </a:r>
            <a:r>
              <a:rPr lang="it-IT" b="1" dirty="0">
                <a:solidFill>
                  <a:srgbClr val="002060"/>
                </a:solidFill>
                <a:latin typeface="French Script MT" pitchFamily="66" charset="0"/>
              </a:rPr>
              <a:t/>
            </a:r>
            <a:br>
              <a:rPr lang="it-IT" b="1" dirty="0">
                <a:solidFill>
                  <a:srgbClr val="002060"/>
                </a:solidFill>
                <a:latin typeface="French Script MT" pitchFamily="66" charset="0"/>
              </a:rPr>
            </a:br>
            <a:endParaRPr lang="it-IT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6156176" y="6381328"/>
            <a:ext cx="2895600" cy="365125"/>
          </a:xfrm>
        </p:spPr>
        <p:txBody>
          <a:bodyPr/>
          <a:lstStyle/>
          <a:p>
            <a:r>
              <a:rPr lang="it-IT" i="1" dirty="0" err="1" smtClean="0">
                <a:solidFill>
                  <a:schemeClr val="bg2"/>
                </a:solidFill>
              </a:rPr>
              <a:t>M.V.Gabriele</a:t>
            </a:r>
            <a:endParaRPr lang="it-IT" i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53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0000">
        <p:checker/>
      </p:transition>
    </mc:Choice>
    <mc:Fallback xmlns="">
      <p:transition spd="slow" advClick="0" advTm="10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75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75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75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75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utente\Desktop\FOTO SORRENTI 19-20\1 PRIME\Festa dell'accoglienza 23 ottobre\be75533e-030f-4c33-9363-20be42f4356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3825044"/>
            <a:ext cx="3600400" cy="27003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utente\Desktop\FOTO SORRENTI 19-20\1 PRIME\Festa dell'accoglienza 23 ottobre\aad1b83b-4d7f-4098-82d6-391ef97336c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2080" y="370311"/>
            <a:ext cx="3428513" cy="25713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utente\Desktop\FOTO SORRENTI 19-20\1 PRIME\Festa dell'accoglienza 23 ottobre\189cd8a4-3c5b-4f0c-b643-b356fa20153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8175" y="3926621"/>
            <a:ext cx="4779280" cy="26153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utente\Desktop\FOTO SORRENTI 19-20\1 PRIME\Festa dell'accoglienza 23 ottobre\cddb6ed1-cf89-44db-a90e-0797ed3a9cd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4798066" cy="2592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tente\AppData\Local\Microsoft\Windows\Temporary Internet Files\Content.IE5\FDON3N75\trenino[1]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2204864"/>
            <a:ext cx="7983032" cy="2418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576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6000">
        <p14:flip dir="r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it-IT" b="1" dirty="0" smtClean="0">
                <a:solidFill>
                  <a:srgbClr val="FF0000"/>
                </a:solidFill>
                <a:latin typeface="French Script MT" pitchFamily="66" charset="0"/>
              </a:rPr>
              <a:t>Laboratorio artistico-creativo   classe terza</a:t>
            </a:r>
            <a:endParaRPr lang="it-IT" b="1" dirty="0">
              <a:solidFill>
                <a:srgbClr val="FF0000"/>
              </a:solidFill>
              <a:latin typeface="French Script MT" pitchFamily="66" charset="0"/>
            </a:endParaRPr>
          </a:p>
        </p:txBody>
      </p:sp>
      <p:pic>
        <p:nvPicPr>
          <p:cNvPr id="3074" name="Picture 2" descr="C:\Users\utente\Desktop\FOTO SORRENTI 19-20\3 TERZA\pitturazione pietre\82026f0d-cb95-42c7-b54e-960a98209d6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0952" y="1048172"/>
            <a:ext cx="5805264" cy="580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utente\AppData\Local\Microsoft\Windows\Temporary Internet Files\Content.IE5\6ZFBJ6QZ\kit-1975078_640[1]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4168" y="1916832"/>
            <a:ext cx="3318694" cy="3593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78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6000">
        <p:blinds dir="vert"/>
      </p:transition>
    </mc:Choice>
    <mc:Fallback xmlns="">
      <p:transition spd="slow" advClick="0" advTm="6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864</TotalTime>
  <Words>189</Words>
  <Application>Microsoft Office PowerPoint</Application>
  <PresentationFormat>Presentazione su schermo (4:3)</PresentationFormat>
  <Paragraphs>49</Paragraphs>
  <Slides>75</Slides>
  <Notes>0</Notes>
  <HiddenSlides>0</HiddenSlides>
  <MMClips>3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75</vt:i4>
      </vt:variant>
    </vt:vector>
  </HeadingPairs>
  <TitlesOfParts>
    <vt:vector size="76" baseType="lpstr">
      <vt:lpstr>Tema di Office</vt:lpstr>
      <vt:lpstr>Attività primo quadrimestre Scuola Primaria Sorrenti a.s. 2019-2020</vt:lpstr>
      <vt:lpstr>16 settembre 2019 Inizio attività didattiche</vt:lpstr>
      <vt:lpstr>Presentazione standard di PowerPoint</vt:lpstr>
      <vt:lpstr>Accoglienza classe prima</vt:lpstr>
      <vt:lpstr>Presentazione standard di PowerPoint</vt:lpstr>
      <vt:lpstr>Siamo in seconda!</vt:lpstr>
      <vt:lpstr>23 ottobre 2019 Festa dell’accoglienza - continuità Infanzia-Primaria</vt:lpstr>
      <vt:lpstr>Presentazione standard di PowerPoint</vt:lpstr>
      <vt:lpstr>Laboratorio artistico-creativo   classe terza</vt:lpstr>
      <vt:lpstr>Si vendemmia… classe seconda</vt:lpstr>
      <vt:lpstr>Laboratorio artistico-creativo   classe terza</vt:lpstr>
      <vt:lpstr>Laboratorio artistico-creativo   classe quarta B</vt:lpstr>
      <vt:lpstr>Laboratorio artistico-creativo «festa dei nonni»  classe quarta B</vt:lpstr>
      <vt:lpstr>Laboratorio artistico-creativo   classe quarta B</vt:lpstr>
      <vt:lpstr>Laboratorio artistico-creativo   classi quinte  «festa dei nonni» </vt:lpstr>
      <vt:lpstr>Realizzazione di un lapbook sull’autunno classe seconda</vt:lpstr>
      <vt:lpstr>Laboratorio artistico-creativo (frottage) classe 4 A</vt:lpstr>
      <vt:lpstr>Laboratorio artistico-creativo   classe quarta B</vt:lpstr>
      <vt:lpstr>Laboratorio artistico-creativo   classe terza</vt:lpstr>
      <vt:lpstr>Laboratorio artistico-creativo   classi quinte</vt:lpstr>
      <vt:lpstr>Presentazione standard di PowerPoint</vt:lpstr>
      <vt:lpstr>Visita guidata gelateria «Dolce amaro» classi quinte</vt:lpstr>
      <vt:lpstr>Presentazione standard di PowerPoint</vt:lpstr>
      <vt:lpstr>Presentazione standard di PowerPoint</vt:lpstr>
      <vt:lpstr>Libriamoci 2019 classe seconda</vt:lpstr>
      <vt:lpstr>Presentazione standard di PowerPoint</vt:lpstr>
      <vt:lpstr>Libriamoci 2019 classe terza</vt:lpstr>
      <vt:lpstr>Libriamoci 2019  classi quarte</vt:lpstr>
      <vt:lpstr>Presentazione standard di PowerPoint</vt:lpstr>
      <vt:lpstr>Presentazione standard di PowerPoint</vt:lpstr>
      <vt:lpstr>Presentazione standard di PowerPoint</vt:lpstr>
      <vt:lpstr>Libriamoci 2019  classi quinte</vt:lpstr>
      <vt:lpstr>Presentazione standard di PowerPoint</vt:lpstr>
      <vt:lpstr>Presentazione standard di PowerPoint</vt:lpstr>
      <vt:lpstr>Lezione di scienze   classi prime</vt:lpstr>
      <vt:lpstr>30-11-19 Progetto «Sorrisi smaglianti…» </vt:lpstr>
      <vt:lpstr>Presentazione standard di PowerPoint</vt:lpstr>
      <vt:lpstr>Attività con i regoli classi prime</vt:lpstr>
      <vt:lpstr>Progetto «inclusione» classe quarta B</vt:lpstr>
      <vt:lpstr>Osservazione del cortile con i 5 sensi classi prime</vt:lpstr>
      <vt:lpstr>Natale</vt:lpstr>
      <vt:lpstr>Presentazione standard di PowerPoint</vt:lpstr>
      <vt:lpstr>Calendario dell’Avvento</vt:lpstr>
      <vt:lpstr>Laboratorio artistico-creativo   classe quarta A</vt:lpstr>
      <vt:lpstr>Presentazione standard di PowerPoint</vt:lpstr>
      <vt:lpstr>Laboratorio artistico-creativo   classe quarta B</vt:lpstr>
      <vt:lpstr>Aspettando il Natale…classi quinte</vt:lpstr>
      <vt:lpstr>Presentazione standard di PowerPoint</vt:lpstr>
      <vt:lpstr>Presentazione standard di PowerPoint</vt:lpstr>
      <vt:lpstr>Natale….classi prime</vt:lpstr>
      <vt:lpstr>Classi prime</vt:lpstr>
      <vt:lpstr>Tombolata classi quinte</vt:lpstr>
      <vt:lpstr>Laboratorio di inglese classe seconda</vt:lpstr>
      <vt:lpstr>Mercatini natalizi</vt:lpstr>
      <vt:lpstr>Concerto di Natale di plesso</vt:lpstr>
      <vt:lpstr>Presentazione standard di PowerPoint</vt:lpstr>
      <vt:lpstr>Laboratorio artistico-creativo   classe quarta A «L’inverno»</vt:lpstr>
      <vt:lpstr>Presentazione standard di PowerPoint</vt:lpstr>
      <vt:lpstr>«L’inverno» classi prime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Laboratorio artistico-creativo   classe seconda «L’inverno»</vt:lpstr>
      <vt:lpstr>Laboratorio artistico-creativo   classe terza «L’inverno»</vt:lpstr>
      <vt:lpstr>Laboratorio artistico-creativo   classe quarta B «L’inverno»</vt:lpstr>
      <vt:lpstr>Cristalli di ghiaccio classi quinte</vt:lpstr>
      <vt:lpstr>Presentazione standard di PowerPoint</vt:lpstr>
      <vt:lpstr>«Giornata della memoria»  classi quarte</vt:lpstr>
      <vt:lpstr>Presentazione standard di PowerPoint</vt:lpstr>
      <vt:lpstr>«Giornata della memoria»  classi quinte</vt:lpstr>
      <vt:lpstr>Presentazione standard di PowerPoint</vt:lpstr>
      <vt:lpstr>  Festa dell’inverno.  Continuità Infanzia-Primaria (classi prime)</vt:lpstr>
      <vt:lpstr>Presentazione standard di PowerPoint</vt:lpstr>
      <vt:lpstr>Fine primo quadrimestre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Attività primo quadrimestre Scuola Primaria Sorrenti a.s. 2019-2020</dc:title>
  <dc:creator>utente</dc:creator>
  <cp:lastModifiedBy>Marino</cp:lastModifiedBy>
  <cp:revision>196</cp:revision>
  <dcterms:created xsi:type="dcterms:W3CDTF">2019-10-30T18:01:46Z</dcterms:created>
  <dcterms:modified xsi:type="dcterms:W3CDTF">2020-02-08T08:57:56Z</dcterms:modified>
</cp:coreProperties>
</file>